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55"/>
  </p:notesMasterIdLst>
  <p:handoutMasterIdLst>
    <p:handoutMasterId r:id="rId56"/>
  </p:handoutMasterIdLst>
  <p:sldIdLst>
    <p:sldId id="461" r:id="rId3"/>
    <p:sldId id="462" r:id="rId4"/>
    <p:sldId id="463" r:id="rId5"/>
    <p:sldId id="464" r:id="rId6"/>
    <p:sldId id="465" r:id="rId7"/>
    <p:sldId id="466" r:id="rId8"/>
    <p:sldId id="467" r:id="rId9"/>
    <p:sldId id="468" r:id="rId10"/>
    <p:sldId id="469" r:id="rId11"/>
    <p:sldId id="470" r:id="rId12"/>
    <p:sldId id="471" r:id="rId13"/>
    <p:sldId id="472" r:id="rId14"/>
    <p:sldId id="473" r:id="rId15"/>
    <p:sldId id="474" r:id="rId16"/>
    <p:sldId id="475" r:id="rId17"/>
    <p:sldId id="476" r:id="rId18"/>
    <p:sldId id="477" r:id="rId19"/>
    <p:sldId id="478" r:id="rId20"/>
    <p:sldId id="479" r:id="rId21"/>
    <p:sldId id="480" r:id="rId22"/>
    <p:sldId id="288" r:id="rId23"/>
    <p:sldId id="289" r:id="rId24"/>
    <p:sldId id="277" r:id="rId25"/>
    <p:sldId id="274" r:id="rId26"/>
    <p:sldId id="290" r:id="rId27"/>
    <p:sldId id="291" r:id="rId28"/>
    <p:sldId id="302" r:id="rId29"/>
    <p:sldId id="292" r:id="rId30"/>
    <p:sldId id="293" r:id="rId31"/>
    <p:sldId id="294" r:id="rId32"/>
    <p:sldId id="295" r:id="rId33"/>
    <p:sldId id="303" r:id="rId34"/>
    <p:sldId id="278" r:id="rId35"/>
    <p:sldId id="279" r:id="rId36"/>
    <p:sldId id="297" r:id="rId37"/>
    <p:sldId id="298" r:id="rId38"/>
    <p:sldId id="296" r:id="rId39"/>
    <p:sldId id="299" r:id="rId40"/>
    <p:sldId id="300" r:id="rId41"/>
    <p:sldId id="304" r:id="rId42"/>
    <p:sldId id="305" r:id="rId43"/>
    <p:sldId id="317" r:id="rId44"/>
    <p:sldId id="350" r:id="rId45"/>
    <p:sldId id="454" r:id="rId46"/>
    <p:sldId id="453" r:id="rId47"/>
    <p:sldId id="444" r:id="rId48"/>
    <p:sldId id="440" r:id="rId49"/>
    <p:sldId id="460" r:id="rId50"/>
    <p:sldId id="458" r:id="rId51"/>
    <p:sldId id="459" r:id="rId52"/>
    <p:sldId id="456" r:id="rId53"/>
    <p:sldId id="439"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000"/>
    <a:srgbClr val="FF3399"/>
    <a:srgbClr val="0000FF"/>
    <a:srgbClr val="00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1" autoAdjust="0"/>
    <p:restoredTop sz="94660"/>
  </p:normalViewPr>
  <p:slideViewPr>
    <p:cSldViewPr snapToGrid="0">
      <p:cViewPr varScale="1">
        <p:scale>
          <a:sx n="104" d="100"/>
          <a:sy n="104" d="100"/>
        </p:scale>
        <p:origin x="1020" y="108"/>
      </p:cViewPr>
      <p:guideLst>
        <p:guide pos="288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dirty="0">
              <a:latin typeface="Arial" panose="020B0604020202020204" pitchFamily="34" charset="0"/>
            </a:endParaRPr>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5B861B-5726-4B72-9AA4-B1AECA1C5324}" type="datetimeFigureOut">
              <a:rPr lang="zh-TW" altLang="en-US" smtClean="0">
                <a:latin typeface="Arial" panose="020B0604020202020204" pitchFamily="34" charset="0"/>
              </a:rPr>
              <a:t>2020/5/26</a:t>
            </a:fld>
            <a:endParaRPr lang="zh-TW" altLang="en-US" dirty="0">
              <a:latin typeface="Arial" panose="020B0604020202020204" pitchFamily="34" charset="0"/>
            </a:endParaRPr>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dirty="0">
              <a:latin typeface="Arial" panose="020B0604020202020204" pitchFamily="34" charset="0"/>
            </a:endParaRPr>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5E4857-1450-4437-A88C-D6F4BD2672BA}" type="slidenum">
              <a:rPr lang="zh-TW" altLang="en-US" smtClean="0">
                <a:latin typeface="Arial" panose="020B0604020202020204" pitchFamily="34" charset="0"/>
              </a:rPr>
              <a:t>‹#›</a:t>
            </a:fld>
            <a:endParaRPr lang="zh-TW" altLang="en-US" dirty="0">
              <a:latin typeface="Arial" panose="020B0604020202020204" pitchFamily="34" charset="0"/>
            </a:endParaRPr>
          </a:p>
        </p:txBody>
      </p:sp>
    </p:spTree>
    <p:extLst>
      <p:ext uri="{BB962C8B-B14F-4D97-AF65-F5344CB8AC3E}">
        <p14:creationId xmlns:p14="http://schemas.microsoft.com/office/powerpoint/2010/main" val="7128423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BECE0FD-6667-4917-9C4A-7AAC107B6CE6}" type="datetimeFigureOut">
              <a:rPr lang="zh-TW" altLang="en-US" smtClean="0"/>
              <a:pPr/>
              <a:t>2020/5/26</a:t>
            </a:fld>
            <a:endParaRPr lang="zh-TW" altLang="en-US" dirty="0"/>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0FC8316-C129-4DF2-BC66-36E2661A7369}" type="slidenum">
              <a:rPr lang="zh-TW" altLang="en-US" smtClean="0"/>
              <a:pPr/>
              <a:t>‹#›</a:t>
            </a:fld>
            <a:endParaRPr lang="zh-TW" altLang="en-US" dirty="0"/>
          </a:p>
        </p:txBody>
      </p:sp>
    </p:spTree>
    <p:extLst>
      <p:ext uri="{BB962C8B-B14F-4D97-AF65-F5344CB8AC3E}">
        <p14:creationId xmlns:p14="http://schemas.microsoft.com/office/powerpoint/2010/main" val="33234179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*10_UndefinedMetricWarning: R^2 score is not well-defined with less than two samples.</a:t>
            </a:r>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17</a:t>
            </a:fld>
            <a:endParaRPr lang="zh-TW" altLang="en-US"/>
          </a:p>
        </p:txBody>
      </p:sp>
    </p:spTree>
    <p:extLst>
      <p:ext uri="{BB962C8B-B14F-4D97-AF65-F5344CB8AC3E}">
        <p14:creationId xmlns:p14="http://schemas.microsoft.com/office/powerpoint/2010/main" val="5687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28</a:t>
            </a:fld>
            <a:endParaRPr lang="zh-TW" altLang="en-US"/>
          </a:p>
        </p:txBody>
      </p:sp>
    </p:spTree>
    <p:extLst>
      <p:ext uri="{BB962C8B-B14F-4D97-AF65-F5344CB8AC3E}">
        <p14:creationId xmlns:p14="http://schemas.microsoft.com/office/powerpoint/2010/main" val="2726154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en-US" altLang="zh-TW" dirty="0" err="1"/>
              <a:t>ValueError</a:t>
            </a:r>
            <a:r>
              <a:rPr lang="en-US" altLang="zh-TW" dirty="0"/>
              <a:t>: Expected </a:t>
            </a:r>
            <a:r>
              <a:rPr lang="en-US" altLang="zh-TW" dirty="0" err="1"/>
              <a:t>n_neighbors</a:t>
            </a:r>
            <a:r>
              <a:rPr lang="en-US" altLang="zh-TW" dirty="0"/>
              <a:t> &lt;= </a:t>
            </a:r>
            <a:r>
              <a:rPr lang="en-US" altLang="zh-TW" dirty="0" err="1"/>
              <a:t>n_samples</a:t>
            </a:r>
            <a:r>
              <a:rPr lang="en-US" altLang="zh-TW" dirty="0"/>
              <a:t>,  but </a:t>
            </a:r>
            <a:r>
              <a:rPr lang="en-US" altLang="zh-TW" dirty="0" err="1"/>
              <a:t>n_samples</a:t>
            </a:r>
            <a:r>
              <a:rPr lang="en-US" altLang="zh-TW" dirty="0"/>
              <a:t> = 1, </a:t>
            </a:r>
            <a:r>
              <a:rPr lang="en-US" altLang="zh-TW" dirty="0" err="1"/>
              <a:t>n_neighbors</a:t>
            </a:r>
            <a:r>
              <a:rPr lang="en-US" altLang="zh-TW" dirty="0"/>
              <a:t> = 6</a:t>
            </a:r>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29</a:t>
            </a:fld>
            <a:endParaRPr lang="zh-TW" altLang="en-US"/>
          </a:p>
        </p:txBody>
      </p:sp>
    </p:spTree>
    <p:extLst>
      <p:ext uri="{BB962C8B-B14F-4D97-AF65-F5344CB8AC3E}">
        <p14:creationId xmlns:p14="http://schemas.microsoft.com/office/powerpoint/2010/main" val="2941089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30</a:t>
            </a:fld>
            <a:endParaRPr lang="zh-TW" altLang="en-US"/>
          </a:p>
        </p:txBody>
      </p:sp>
    </p:spTree>
    <p:extLst>
      <p:ext uri="{BB962C8B-B14F-4D97-AF65-F5344CB8AC3E}">
        <p14:creationId xmlns:p14="http://schemas.microsoft.com/office/powerpoint/2010/main" val="1289442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en-US" altLang="zh-TW" dirty="0" err="1"/>
              <a:t>ValueError</a:t>
            </a:r>
            <a:r>
              <a:rPr lang="en-US" altLang="zh-TW" dirty="0"/>
              <a:t>: Expected </a:t>
            </a:r>
            <a:r>
              <a:rPr lang="en-US" altLang="zh-TW" dirty="0" err="1"/>
              <a:t>n_neighbors</a:t>
            </a:r>
            <a:r>
              <a:rPr lang="en-US" altLang="zh-TW" dirty="0"/>
              <a:t> &lt;= </a:t>
            </a:r>
            <a:r>
              <a:rPr lang="en-US" altLang="zh-TW" dirty="0" err="1"/>
              <a:t>n_samples</a:t>
            </a:r>
            <a:r>
              <a:rPr lang="en-US" altLang="zh-TW" dirty="0"/>
              <a:t>,  but </a:t>
            </a:r>
            <a:r>
              <a:rPr lang="en-US" altLang="zh-TW" dirty="0" err="1"/>
              <a:t>n_samples</a:t>
            </a:r>
            <a:r>
              <a:rPr lang="en-US" altLang="zh-TW" dirty="0"/>
              <a:t> = 1, </a:t>
            </a:r>
            <a:r>
              <a:rPr lang="en-US" altLang="zh-TW" dirty="0" err="1"/>
              <a:t>n_neighbors</a:t>
            </a:r>
            <a:r>
              <a:rPr lang="en-US" altLang="zh-TW" dirty="0"/>
              <a:t> = 6</a:t>
            </a:r>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31</a:t>
            </a:fld>
            <a:endParaRPr lang="zh-TW" altLang="en-US"/>
          </a:p>
        </p:txBody>
      </p:sp>
    </p:spTree>
    <p:extLst>
      <p:ext uri="{BB962C8B-B14F-4D97-AF65-F5344CB8AC3E}">
        <p14:creationId xmlns:p14="http://schemas.microsoft.com/office/powerpoint/2010/main" val="3163656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32</a:t>
            </a:fld>
            <a:endParaRPr lang="zh-TW" altLang="en-US"/>
          </a:p>
        </p:txBody>
      </p:sp>
    </p:spTree>
    <p:extLst>
      <p:ext uri="{BB962C8B-B14F-4D97-AF65-F5344CB8AC3E}">
        <p14:creationId xmlns:p14="http://schemas.microsoft.com/office/powerpoint/2010/main" val="3491174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35</a:t>
            </a:fld>
            <a:endParaRPr lang="zh-TW" altLang="en-US"/>
          </a:p>
        </p:txBody>
      </p:sp>
    </p:spTree>
    <p:extLst>
      <p:ext uri="{BB962C8B-B14F-4D97-AF65-F5344CB8AC3E}">
        <p14:creationId xmlns:p14="http://schemas.microsoft.com/office/powerpoint/2010/main" val="1715575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36</a:t>
            </a:fld>
            <a:endParaRPr lang="zh-TW" altLang="en-US"/>
          </a:p>
        </p:txBody>
      </p:sp>
    </p:spTree>
    <p:extLst>
      <p:ext uri="{BB962C8B-B14F-4D97-AF65-F5344CB8AC3E}">
        <p14:creationId xmlns:p14="http://schemas.microsoft.com/office/powerpoint/2010/main" val="3084586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37</a:t>
            </a:fld>
            <a:endParaRPr lang="zh-TW" altLang="en-US"/>
          </a:p>
        </p:txBody>
      </p:sp>
    </p:spTree>
    <p:extLst>
      <p:ext uri="{BB962C8B-B14F-4D97-AF65-F5344CB8AC3E}">
        <p14:creationId xmlns:p14="http://schemas.microsoft.com/office/powerpoint/2010/main" val="3527705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38</a:t>
            </a:fld>
            <a:endParaRPr lang="zh-TW" altLang="en-US"/>
          </a:p>
        </p:txBody>
      </p:sp>
    </p:spTree>
    <p:extLst>
      <p:ext uri="{BB962C8B-B14F-4D97-AF65-F5344CB8AC3E}">
        <p14:creationId xmlns:p14="http://schemas.microsoft.com/office/powerpoint/2010/main" val="604381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39</a:t>
            </a:fld>
            <a:endParaRPr lang="zh-TW" altLang="en-US"/>
          </a:p>
        </p:txBody>
      </p:sp>
    </p:spTree>
    <p:extLst>
      <p:ext uri="{BB962C8B-B14F-4D97-AF65-F5344CB8AC3E}">
        <p14:creationId xmlns:p14="http://schemas.microsoft.com/office/powerpoint/2010/main" val="379992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18</a:t>
            </a:fld>
            <a:endParaRPr lang="zh-TW" altLang="en-US"/>
          </a:p>
        </p:txBody>
      </p:sp>
    </p:spTree>
    <p:extLst>
      <p:ext uri="{BB962C8B-B14F-4D97-AF65-F5344CB8AC3E}">
        <p14:creationId xmlns:p14="http://schemas.microsoft.com/office/powerpoint/2010/main" val="1121699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40</a:t>
            </a:fld>
            <a:endParaRPr lang="zh-TW" altLang="en-US"/>
          </a:p>
        </p:txBody>
      </p:sp>
    </p:spTree>
    <p:extLst>
      <p:ext uri="{BB962C8B-B14F-4D97-AF65-F5344CB8AC3E}">
        <p14:creationId xmlns:p14="http://schemas.microsoft.com/office/powerpoint/2010/main" val="1391599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0F41EA-192A-4F43-B726-E5324F4F8733}" type="slidenum">
              <a:rPr kumimoji="0" lang="zh-TW" altLang="en-US" sz="1200" b="0" i="0" u="none" strike="noStrike" kern="1200" cap="none" spc="0" normalizeH="0" baseline="0" noProof="0" smtClean="0">
                <a:ln>
                  <a:noFill/>
                </a:ln>
                <a:solidFill>
                  <a:prstClr val="black"/>
                </a:solidFill>
                <a:effectLst/>
                <a:uLnTx/>
                <a:uFillTx/>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dirty="0">
              <a:ln>
                <a:noFill/>
              </a:ln>
              <a:solidFill>
                <a:prstClr val="black"/>
              </a:solidFill>
              <a:effectLst/>
              <a:uLnTx/>
              <a:uFillTx/>
              <a:ea typeface="新細明體" panose="02020500000000000000" pitchFamily="18" charset="-120"/>
              <a:cs typeface="+mn-cs"/>
            </a:endParaRPr>
          </a:p>
        </p:txBody>
      </p:sp>
    </p:spTree>
    <p:extLst>
      <p:ext uri="{BB962C8B-B14F-4D97-AF65-F5344CB8AC3E}">
        <p14:creationId xmlns:p14="http://schemas.microsoft.com/office/powerpoint/2010/main" val="46774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bg1"/>
              </a:solidFill>
              <a:latin typeface="Arial" panose="020B0604020202020204" pitchFamily="34" charset="0"/>
              <a:cs typeface="Arial" panose="020B0604020202020204" pitchFamily="34" charset="0"/>
            </a:endParaRP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0F41EA-192A-4F43-B726-E5324F4F8733}" type="slidenum">
              <a:rPr kumimoji="0" lang="zh-TW" altLang="en-US" sz="1200" b="0" i="0" u="none" strike="noStrike" kern="1200" cap="none" spc="0" normalizeH="0" baseline="0" noProof="0" smtClean="0">
                <a:ln>
                  <a:noFill/>
                </a:ln>
                <a:solidFill>
                  <a:prstClr val="black"/>
                </a:solidFill>
                <a:effectLst/>
                <a:uLnTx/>
                <a:uFillTx/>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dirty="0">
              <a:ln>
                <a:noFill/>
              </a:ln>
              <a:solidFill>
                <a:prstClr val="black"/>
              </a:solidFill>
              <a:effectLst/>
              <a:uLnTx/>
              <a:uFillTx/>
              <a:ea typeface="新細明體" panose="02020500000000000000" pitchFamily="18" charset="-120"/>
              <a:cs typeface="+mn-cs"/>
            </a:endParaRPr>
          </a:p>
        </p:txBody>
      </p:sp>
    </p:spTree>
    <p:extLst>
      <p:ext uri="{BB962C8B-B14F-4D97-AF65-F5344CB8AC3E}">
        <p14:creationId xmlns:p14="http://schemas.microsoft.com/office/powerpoint/2010/main" val="600905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0F41EA-192A-4F43-B726-E5324F4F8733}" type="slidenum">
              <a:rPr kumimoji="0" lang="zh-TW" altLang="en-US" sz="1200" b="0" i="0" u="none" strike="noStrike" kern="1200" cap="none" spc="0" normalizeH="0" baseline="0" noProof="0" smtClean="0">
                <a:ln>
                  <a:noFill/>
                </a:ln>
                <a:solidFill>
                  <a:prstClr val="black"/>
                </a:solidFill>
                <a:effectLst/>
                <a:uLnTx/>
                <a:uFillTx/>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dirty="0">
              <a:ln>
                <a:noFill/>
              </a:ln>
              <a:solidFill>
                <a:prstClr val="black"/>
              </a:solidFill>
              <a:effectLst/>
              <a:uLnTx/>
              <a:uFillTx/>
              <a:ea typeface="新細明體" panose="02020500000000000000" pitchFamily="18" charset="-120"/>
              <a:cs typeface="+mn-cs"/>
            </a:endParaRPr>
          </a:p>
        </p:txBody>
      </p:sp>
    </p:spTree>
    <p:extLst>
      <p:ext uri="{BB962C8B-B14F-4D97-AF65-F5344CB8AC3E}">
        <p14:creationId xmlns:p14="http://schemas.microsoft.com/office/powerpoint/2010/main" val="3299546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*10_UndefinedMetricWarning: R^2 score is not well-defined with less than two samples.</a:t>
            </a:r>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19</a:t>
            </a:fld>
            <a:endParaRPr lang="zh-TW" altLang="en-US"/>
          </a:p>
        </p:txBody>
      </p:sp>
    </p:spTree>
    <p:extLst>
      <p:ext uri="{BB962C8B-B14F-4D97-AF65-F5344CB8AC3E}">
        <p14:creationId xmlns:p14="http://schemas.microsoft.com/office/powerpoint/2010/main" val="2050564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20</a:t>
            </a:fld>
            <a:endParaRPr lang="zh-TW" altLang="en-US"/>
          </a:p>
        </p:txBody>
      </p:sp>
    </p:spTree>
    <p:extLst>
      <p:ext uri="{BB962C8B-B14F-4D97-AF65-F5344CB8AC3E}">
        <p14:creationId xmlns:p14="http://schemas.microsoft.com/office/powerpoint/2010/main" val="188713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*14_ </a:t>
            </a:r>
            <a:r>
              <a:rPr lang="en-US" altLang="zh-TW" dirty="0" err="1"/>
              <a:t>ConvergenceWarning</a:t>
            </a:r>
            <a:r>
              <a:rPr lang="en-US" altLang="zh-TW" dirty="0"/>
              <a:t>: Stochastic Optimizer: Maximum iterations (200) reached and the optimization hasn't converged yet.</a:t>
            </a:r>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21</a:t>
            </a:fld>
            <a:endParaRPr lang="zh-TW" altLang="en-US"/>
          </a:p>
        </p:txBody>
      </p:sp>
    </p:spTree>
    <p:extLst>
      <p:ext uri="{BB962C8B-B14F-4D97-AF65-F5344CB8AC3E}">
        <p14:creationId xmlns:p14="http://schemas.microsoft.com/office/powerpoint/2010/main" val="484504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*10_UndefinedMetricWarning: R^2 score is not well-defined with less than two samples.</a:t>
            </a:r>
          </a:p>
          <a:p>
            <a:r>
              <a:rPr lang="en-US" altLang="zh-TW" dirty="0"/>
              <a:t>*10_ </a:t>
            </a:r>
            <a:r>
              <a:rPr lang="en-US" altLang="zh-TW" dirty="0" err="1"/>
              <a:t>ConvergenceWarning</a:t>
            </a:r>
            <a:r>
              <a:rPr lang="en-US" altLang="zh-TW" dirty="0"/>
              <a:t>: Stochastic Optimizer: Maximum iterations (200) reached and the optimization hasn't converged yet.</a:t>
            </a:r>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22</a:t>
            </a:fld>
            <a:endParaRPr lang="zh-TW" altLang="en-US"/>
          </a:p>
        </p:txBody>
      </p:sp>
    </p:spTree>
    <p:extLst>
      <p:ext uri="{BB962C8B-B14F-4D97-AF65-F5344CB8AC3E}">
        <p14:creationId xmlns:p14="http://schemas.microsoft.com/office/powerpoint/2010/main" val="2709286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*08_ </a:t>
            </a:r>
            <a:r>
              <a:rPr lang="en-US" altLang="zh-TW" dirty="0" err="1"/>
              <a:t>ConvergenceWarning</a:t>
            </a:r>
            <a:r>
              <a:rPr lang="en-US" altLang="zh-TW" dirty="0"/>
              <a:t>: Stochastic Optimizer: Maximum iterations (200) reached and the optimization hasn't converged yet.</a:t>
            </a:r>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25</a:t>
            </a:fld>
            <a:endParaRPr lang="zh-TW" altLang="en-US"/>
          </a:p>
        </p:txBody>
      </p:sp>
    </p:spTree>
    <p:extLst>
      <p:ext uri="{BB962C8B-B14F-4D97-AF65-F5344CB8AC3E}">
        <p14:creationId xmlns:p14="http://schemas.microsoft.com/office/powerpoint/2010/main" val="815723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en-US" altLang="zh-TW" dirty="0" err="1"/>
              <a:t>ValueError</a:t>
            </a:r>
            <a:r>
              <a:rPr lang="en-US" altLang="zh-TW" dirty="0"/>
              <a:t>: Expected </a:t>
            </a:r>
            <a:r>
              <a:rPr lang="en-US" altLang="zh-TW" dirty="0" err="1"/>
              <a:t>n_neighbors</a:t>
            </a:r>
            <a:r>
              <a:rPr lang="en-US" altLang="zh-TW" dirty="0"/>
              <a:t> &lt;= </a:t>
            </a:r>
            <a:r>
              <a:rPr lang="en-US" altLang="zh-TW" dirty="0" err="1"/>
              <a:t>n_samples</a:t>
            </a:r>
            <a:r>
              <a:rPr lang="en-US" altLang="zh-TW" dirty="0"/>
              <a:t>,  but </a:t>
            </a:r>
            <a:r>
              <a:rPr lang="en-US" altLang="zh-TW" dirty="0" err="1"/>
              <a:t>n_samples</a:t>
            </a:r>
            <a:r>
              <a:rPr lang="en-US" altLang="zh-TW" dirty="0"/>
              <a:t> = 1, </a:t>
            </a:r>
            <a:r>
              <a:rPr lang="en-US" altLang="zh-TW" dirty="0" err="1"/>
              <a:t>n_neighbors</a:t>
            </a:r>
            <a:r>
              <a:rPr lang="en-US" altLang="zh-TW" dirty="0"/>
              <a:t> = 6</a:t>
            </a:r>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26</a:t>
            </a:fld>
            <a:endParaRPr lang="zh-TW" altLang="en-US"/>
          </a:p>
        </p:txBody>
      </p:sp>
    </p:spTree>
    <p:extLst>
      <p:ext uri="{BB962C8B-B14F-4D97-AF65-F5344CB8AC3E}">
        <p14:creationId xmlns:p14="http://schemas.microsoft.com/office/powerpoint/2010/main" val="3450916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20FC8316-C129-4DF2-BC66-36E2661A7369}" type="slidenum">
              <a:rPr lang="zh-TW" altLang="en-US" smtClean="0"/>
              <a:t>27</a:t>
            </a:fld>
            <a:endParaRPr lang="zh-TW" altLang="en-US"/>
          </a:p>
        </p:txBody>
      </p:sp>
    </p:spTree>
    <p:extLst>
      <p:ext uri="{BB962C8B-B14F-4D97-AF65-F5344CB8AC3E}">
        <p14:creationId xmlns:p14="http://schemas.microsoft.com/office/powerpoint/2010/main" val="2126248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EF6312A-1455-4750-8DE7-80A97DD27D66}"/>
              </a:ext>
            </a:extLst>
          </p:cNvPr>
          <p:cNvSpPr/>
          <p:nvPr userDrawn="1"/>
        </p:nvSpPr>
        <p:spPr>
          <a:xfrm>
            <a:off x="154413" y="0"/>
            <a:ext cx="9037712" cy="3477875"/>
          </a:xfrm>
          <a:prstGeom prst="rect">
            <a:avLst/>
          </a:prstGeom>
        </p:spPr>
        <p:txBody>
          <a:bodyPr wrap="square">
            <a:spAutoFit/>
          </a:bodyPr>
          <a:lstStyle/>
          <a:p>
            <a:r>
              <a:rPr lang="zh-TW" altLang="en-US" sz="2000" dirty="0">
                <a:latin typeface="微軟正黑體" panose="020B0604030504040204" pitchFamily="34" charset="-120"/>
                <a:ea typeface="微軟正黑體" panose="020B0604030504040204" pitchFamily="34" charset="-120"/>
              </a:rPr>
              <a:t>01001110 01100001 01110100 01101001 01101111 01101110 01100001 01101100 00100000 01010100 01110011 01101001 01101110 01100111 00100000 01001000 01110101 01100001 00100000 01010101 01101110 01101001 01110110 01100101 01110010 01110011 01101001 01110100 01111001 00100000 01000100 01100101 01110000 01100001 01110010 01110100 01101101 01100101 01101110 01110100 00100000 01101111 01100110 00100000 01001101 01100001 01110100 01100101 01110010 01101001 01100001 01101100 01110011 00100000 01010011 01100011 01101001 01100101 01101110 01100011 01100101 00100000 01100001 01101110 01100100 00100000 01000101 01101110 01100111 01101001 01101110 01100101 01100101 01110010 01101001 01101110 01100111</a:t>
            </a:r>
          </a:p>
        </p:txBody>
      </p:sp>
      <p:sp>
        <p:nvSpPr>
          <p:cNvPr id="8" name="矩形 7">
            <a:extLst>
              <a:ext uri="{FF2B5EF4-FFF2-40B4-BE49-F238E27FC236}">
                <a16:creationId xmlns:a16="http://schemas.microsoft.com/office/drawing/2014/main" id="{1F2D44FE-1C86-4A34-B5FC-D222F380EAFD}"/>
              </a:ext>
            </a:extLst>
          </p:cNvPr>
          <p:cNvSpPr/>
          <p:nvPr userDrawn="1"/>
        </p:nvSpPr>
        <p:spPr>
          <a:xfrm>
            <a:off x="6574949" y="5921239"/>
            <a:ext cx="2361544" cy="446276"/>
          </a:xfrm>
          <a:prstGeom prst="rect">
            <a:avLst/>
          </a:prstGeom>
          <a:noFill/>
          <a:ln>
            <a:noFill/>
          </a:ln>
        </p:spPr>
        <p:txBody>
          <a:bodyPr wrap="none">
            <a:spAutoFit/>
          </a:bodyPr>
          <a:lstStyle/>
          <a:p>
            <a:r>
              <a:rPr lang="en-US" altLang="zh-TW" sz="2300" b="1" dirty="0">
                <a:ln w="12700">
                  <a:noFill/>
                </a:ln>
                <a:solidFill>
                  <a:srgbClr val="0000FF"/>
                </a:solidFill>
                <a:latin typeface="Arial" panose="020B0604020202020204" pitchFamily="34" charset="0"/>
                <a:ea typeface="Roboto" pitchFamily="2" charset="0"/>
                <a:cs typeface="Arial" panose="020B0604020202020204" pitchFamily="34" charset="0"/>
              </a:rPr>
              <a:t>Midterm Report</a:t>
            </a:r>
          </a:p>
        </p:txBody>
      </p:sp>
      <p:cxnSp>
        <p:nvCxnSpPr>
          <p:cNvPr id="9" name="直線接點 8">
            <a:extLst>
              <a:ext uri="{FF2B5EF4-FFF2-40B4-BE49-F238E27FC236}">
                <a16:creationId xmlns:a16="http://schemas.microsoft.com/office/drawing/2014/main" id="{73B31B25-780C-4658-BDAC-73CE5EA555CD}"/>
              </a:ext>
            </a:extLst>
          </p:cNvPr>
          <p:cNvCxnSpPr>
            <a:cxnSpLocks/>
          </p:cNvCxnSpPr>
          <p:nvPr userDrawn="1"/>
        </p:nvCxnSpPr>
        <p:spPr>
          <a:xfrm>
            <a:off x="254376" y="6026854"/>
            <a:ext cx="6330198"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3329C1F-D8C5-4A10-9C85-5C335297FEF3}"/>
              </a:ext>
            </a:extLst>
          </p:cNvPr>
          <p:cNvSpPr/>
          <p:nvPr userDrawn="1"/>
        </p:nvSpPr>
        <p:spPr>
          <a:xfrm>
            <a:off x="6519958" y="6032252"/>
            <a:ext cx="58266" cy="235137"/>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Arial" panose="020B0604020202020204" pitchFamily="34" charset="0"/>
              <a:cs typeface="Arial" panose="020B0604020202020204" pitchFamily="34" charset="0"/>
            </a:endParaRPr>
          </a:p>
        </p:txBody>
      </p:sp>
      <p:sp>
        <p:nvSpPr>
          <p:cNvPr id="11" name="文字方塊 10">
            <a:extLst>
              <a:ext uri="{FF2B5EF4-FFF2-40B4-BE49-F238E27FC236}">
                <a16:creationId xmlns:a16="http://schemas.microsoft.com/office/drawing/2014/main" id="{188F21A4-6512-4702-A238-F69040B2A484}"/>
              </a:ext>
            </a:extLst>
          </p:cNvPr>
          <p:cNvSpPr txBox="1"/>
          <p:nvPr userDrawn="1"/>
        </p:nvSpPr>
        <p:spPr>
          <a:xfrm>
            <a:off x="5995595" y="6273407"/>
            <a:ext cx="2997937" cy="461665"/>
          </a:xfrm>
          <a:prstGeom prst="rect">
            <a:avLst/>
          </a:prstGeom>
          <a:noFill/>
          <a:ln>
            <a:noFill/>
          </a:ln>
        </p:spPr>
        <p:txBody>
          <a:bodyPr wrap="none" rtlCol="0">
            <a:spAutoFit/>
          </a:bodyPr>
          <a:lstStyle/>
          <a:p>
            <a:pPr algn="r"/>
            <a:r>
              <a:rPr lang="en-US" altLang="zh-TW" sz="1200" b="1" dirty="0">
                <a:latin typeface="微軟正黑體" panose="020B0604030504040204" pitchFamily="34" charset="-120"/>
                <a:ea typeface="微軟正黑體" panose="020B0604030504040204" pitchFamily="34" charset="-120"/>
                <a:cs typeface="Arial" panose="020B0604020202020204" pitchFamily="34" charset="0"/>
              </a:rPr>
              <a:t>5345</a:t>
            </a:r>
            <a:r>
              <a:rPr lang="zh-TW" altLang="en-US" sz="1200" b="1" dirty="0">
                <a:latin typeface="微軟正黑體" panose="020B0604030504040204" pitchFamily="34" charset="-120"/>
                <a:ea typeface="微軟正黑體" panose="020B0604030504040204" pitchFamily="34" charset="-120"/>
                <a:cs typeface="Arial" panose="020B0604020202020204" pitchFamily="34" charset="0"/>
              </a:rPr>
              <a:t>機器學習於材料資訊的應用</a:t>
            </a:r>
            <a:endParaRPr lang="en-US" altLang="zh-TW" sz="1200" b="1" dirty="0">
              <a:latin typeface="微軟正黑體" panose="020B0604030504040204" pitchFamily="34" charset="-120"/>
              <a:ea typeface="微軟正黑體" panose="020B0604030504040204" pitchFamily="34" charset="-120"/>
              <a:cs typeface="Arial" panose="020B0604020202020204" pitchFamily="34" charset="0"/>
            </a:endParaRPr>
          </a:p>
          <a:p>
            <a:pPr algn="r"/>
            <a:r>
              <a:rPr lang="en-US" altLang="zh-TW" sz="1200" dirty="0">
                <a:latin typeface="Arial" panose="020B0604020202020204" pitchFamily="34" charset="0"/>
                <a:ea typeface="Roboto" pitchFamily="2" charset="0"/>
                <a:cs typeface="Arial" panose="020B0604020202020204" pitchFamily="34" charset="0"/>
              </a:rPr>
              <a:t>Machine Learning on Material Informatics</a:t>
            </a:r>
          </a:p>
        </p:txBody>
      </p:sp>
      <p:sp>
        <p:nvSpPr>
          <p:cNvPr id="13" name="矩形 12">
            <a:extLst>
              <a:ext uri="{FF2B5EF4-FFF2-40B4-BE49-F238E27FC236}">
                <a16:creationId xmlns:a16="http://schemas.microsoft.com/office/drawing/2014/main" id="{27D72BBD-7523-4573-AF53-9722AC452F3A}"/>
              </a:ext>
            </a:extLst>
          </p:cNvPr>
          <p:cNvSpPr/>
          <p:nvPr userDrawn="1"/>
        </p:nvSpPr>
        <p:spPr>
          <a:xfrm>
            <a:off x="154412" y="3544452"/>
            <a:ext cx="9037712" cy="2246769"/>
          </a:xfrm>
          <a:prstGeom prst="rect">
            <a:avLst/>
          </a:prstGeom>
        </p:spPr>
        <p:txBody>
          <a:bodyPr wrap="square">
            <a:spAutoFit/>
          </a:bodyPr>
          <a:lstStyle/>
          <a:p>
            <a:pPr lvl="0"/>
            <a:r>
              <a:rPr lang="zh-TW" altLang="en-US" sz="2000" dirty="0">
                <a:latin typeface="微軟正黑體" panose="020B0604030504040204" pitchFamily="34" charset="-120"/>
                <a:ea typeface="微軟正黑體" panose="020B0604030504040204" pitchFamily="34" charset="-120"/>
              </a:rPr>
              <a:t>01001001 00100000 01100100 01101111 01101110 00100111 01110100 00100000 01101000 01100001 01110110 01100101 00100000 01100001 01101110 01111001 00100000 01110000 01110010 01101111 01100111 01110010 01100101 01110011 01110011 00100000 01110010 01100101 01110000 01101111 01110010 01110100 00100000 01110100 01101000 01100101 01110011 01100101 00100000 01110111 01100101 01100101 01101011 01110011 00101110</a:t>
            </a:r>
          </a:p>
        </p:txBody>
      </p:sp>
      <p:sp>
        <p:nvSpPr>
          <p:cNvPr id="12" name="矩形 11">
            <a:extLst>
              <a:ext uri="{FF2B5EF4-FFF2-40B4-BE49-F238E27FC236}">
                <a16:creationId xmlns:a16="http://schemas.microsoft.com/office/drawing/2014/main" id="{18B8689D-216D-4338-BDD6-538E1FF71838}"/>
              </a:ext>
            </a:extLst>
          </p:cNvPr>
          <p:cNvSpPr/>
          <p:nvPr userDrawn="1"/>
        </p:nvSpPr>
        <p:spPr>
          <a:xfrm>
            <a:off x="0" y="-1"/>
            <a:ext cx="9144000" cy="596766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pic>
        <p:nvPicPr>
          <p:cNvPr id="21" name="圖片 20">
            <a:extLst>
              <a:ext uri="{FF2B5EF4-FFF2-40B4-BE49-F238E27FC236}">
                <a16:creationId xmlns:a16="http://schemas.microsoft.com/office/drawing/2014/main" id="{23BF48F0-15E8-4AF1-9534-21A379CDF57A}"/>
              </a:ext>
            </a:extLst>
          </p:cNvPr>
          <p:cNvPicPr>
            <a:picLocks noChangeAspect="1"/>
          </p:cNvPicPr>
          <p:nvPr userDrawn="1"/>
        </p:nvPicPr>
        <p:blipFill rotWithShape="1">
          <a:blip r:embed="rId2" cstate="screen">
            <a:clrChange>
              <a:clrFrom>
                <a:srgbClr val="FEFEFE"/>
              </a:clrFrom>
              <a:clrTo>
                <a:srgbClr val="FEFEFE">
                  <a:alpha val="0"/>
                </a:srgbClr>
              </a:clrTo>
            </a:clrChange>
            <a:extLst>
              <a:ext uri="{28A0092B-C50C-407E-A947-70E740481C1C}">
                <a14:useLocalDpi xmlns:a14="http://schemas.microsoft.com/office/drawing/2010/main"/>
              </a:ext>
            </a:extLst>
          </a:blip>
          <a:srcRect l="20263" t="26316" r="25461" b="15715"/>
          <a:stretch/>
        </p:blipFill>
        <p:spPr>
          <a:xfrm>
            <a:off x="84220" y="219719"/>
            <a:ext cx="6229374" cy="4989955"/>
          </a:xfrm>
          <a:prstGeom prst="rect">
            <a:avLst/>
          </a:prstGeom>
        </p:spPr>
      </p:pic>
      <p:sp>
        <p:nvSpPr>
          <p:cNvPr id="19" name="矩形 18">
            <a:extLst>
              <a:ext uri="{FF2B5EF4-FFF2-40B4-BE49-F238E27FC236}">
                <a16:creationId xmlns:a16="http://schemas.microsoft.com/office/drawing/2014/main" id="{437DFE73-6FA5-485A-9ADF-EA8790877160}"/>
              </a:ext>
            </a:extLst>
          </p:cNvPr>
          <p:cNvSpPr/>
          <p:nvPr userDrawn="1"/>
        </p:nvSpPr>
        <p:spPr>
          <a:xfrm>
            <a:off x="0" y="2697"/>
            <a:ext cx="9144000" cy="5967663"/>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Tree>
    <p:extLst>
      <p:ext uri="{BB962C8B-B14F-4D97-AF65-F5344CB8AC3E}">
        <p14:creationId xmlns:p14="http://schemas.microsoft.com/office/powerpoint/2010/main" val="3358060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74C79AB-F8C7-42B0-8492-EBA48E9F087D}" type="datetimeFigureOut">
              <a:rPr lang="zh-TW" altLang="en-US" smtClean="0"/>
              <a:t>2020/5/26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A73DECBD-FA4D-4C3A-A347-A3C9B57AE404}" type="slidenum">
              <a:rPr lang="zh-TW" altLang="en-US" smtClean="0"/>
              <a:t>‹#›</a:t>
            </a:fld>
            <a:endParaRPr lang="zh-TW" altLang="en-US"/>
          </a:p>
        </p:txBody>
      </p:sp>
      <p:cxnSp>
        <p:nvCxnSpPr>
          <p:cNvPr id="8" name="直線接點 7">
            <a:extLst>
              <a:ext uri="{FF2B5EF4-FFF2-40B4-BE49-F238E27FC236}">
                <a16:creationId xmlns:a16="http://schemas.microsoft.com/office/drawing/2014/main" id="{5189E74A-F8E2-47AD-9BBD-92E52FFB4F19}"/>
              </a:ext>
            </a:extLst>
          </p:cNvPr>
          <p:cNvCxnSpPr/>
          <p:nvPr userDrawn="1"/>
        </p:nvCxnSpPr>
        <p:spPr>
          <a:xfrm>
            <a:off x="83434" y="111691"/>
            <a:ext cx="0" cy="647700"/>
          </a:xfrm>
          <a:prstGeom prst="line">
            <a:avLst/>
          </a:prstGeom>
          <a:ln w="1905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94B09D7B-0F2C-4056-A96E-BE16D2BB0EF3}"/>
              </a:ext>
            </a:extLst>
          </p:cNvPr>
          <p:cNvCxnSpPr/>
          <p:nvPr userDrawn="1"/>
        </p:nvCxnSpPr>
        <p:spPr>
          <a:xfrm>
            <a:off x="222504" y="111691"/>
            <a:ext cx="0" cy="647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741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4C79AB-F8C7-42B0-8492-EBA48E9F087D}" type="datetimeFigureOut">
              <a:rPr lang="zh-TW" altLang="en-US" smtClean="0"/>
              <a:t>2020/5/26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A73DECBD-FA4D-4C3A-A347-A3C9B57AE404}" type="slidenum">
              <a:rPr lang="zh-TW" altLang="en-US" smtClean="0"/>
              <a:t>‹#›</a:t>
            </a:fld>
            <a:endParaRPr lang="zh-TW" altLang="en-US"/>
          </a:p>
        </p:txBody>
      </p:sp>
    </p:spTree>
    <p:extLst>
      <p:ext uri="{BB962C8B-B14F-4D97-AF65-F5344CB8AC3E}">
        <p14:creationId xmlns:p14="http://schemas.microsoft.com/office/powerpoint/2010/main" val="938534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grpSp>
        <p:nvGrpSpPr>
          <p:cNvPr id="16" name="群組 15">
            <a:extLst>
              <a:ext uri="{FF2B5EF4-FFF2-40B4-BE49-F238E27FC236}">
                <a16:creationId xmlns:a16="http://schemas.microsoft.com/office/drawing/2014/main" id="{2A6819FE-88D7-4BBA-8055-9EA208032C6A}"/>
              </a:ext>
            </a:extLst>
          </p:cNvPr>
          <p:cNvGrpSpPr/>
          <p:nvPr userDrawn="1"/>
        </p:nvGrpSpPr>
        <p:grpSpPr>
          <a:xfrm>
            <a:off x="124639" y="114298"/>
            <a:ext cx="9019361" cy="5209746"/>
            <a:chOff x="974558" y="424798"/>
            <a:chExt cx="8131475" cy="4696887"/>
          </a:xfrm>
        </p:grpSpPr>
        <p:pic>
          <p:nvPicPr>
            <p:cNvPr id="14" name="圖片 13" descr="一張含有 團體, 板, 數個, 大 的圖片&#10;&#10;自動產生的描述">
              <a:extLst>
                <a:ext uri="{FF2B5EF4-FFF2-40B4-BE49-F238E27FC236}">
                  <a16:creationId xmlns:a16="http://schemas.microsoft.com/office/drawing/2014/main" id="{64019464-047E-407B-913C-812FAF9302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4559" y="2737185"/>
              <a:ext cx="8131474" cy="2384500"/>
            </a:xfrm>
            <a:prstGeom prst="rect">
              <a:avLst/>
            </a:prstGeom>
          </p:spPr>
        </p:pic>
        <p:pic>
          <p:nvPicPr>
            <p:cNvPr id="9" name="圖片 8">
              <a:extLst>
                <a:ext uri="{FF2B5EF4-FFF2-40B4-BE49-F238E27FC236}">
                  <a16:creationId xmlns:a16="http://schemas.microsoft.com/office/drawing/2014/main" id="{965A2447-2887-4181-9338-208B398328C8}"/>
                </a:ext>
              </a:extLst>
            </p:cNvPr>
            <p:cNvPicPr>
              <a:picLocks noChangeAspect="1"/>
            </p:cNvPicPr>
            <p:nvPr userDrawn="1"/>
          </p:nvPicPr>
          <p:blipFill rotWithShape="1">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974558" y="424798"/>
              <a:ext cx="8027543" cy="2312387"/>
            </a:xfrm>
            <a:prstGeom prst="rect">
              <a:avLst/>
            </a:prstGeom>
          </p:spPr>
        </p:pic>
      </p:grpSp>
      <p:sp>
        <p:nvSpPr>
          <p:cNvPr id="15" name="矩形 14">
            <a:extLst>
              <a:ext uri="{FF2B5EF4-FFF2-40B4-BE49-F238E27FC236}">
                <a16:creationId xmlns:a16="http://schemas.microsoft.com/office/drawing/2014/main" id="{4EEEDD2C-E04D-48D3-BE53-3EBD1F07E8B8}"/>
              </a:ext>
            </a:extLst>
          </p:cNvPr>
          <p:cNvSpPr/>
          <p:nvPr userDrawn="1"/>
        </p:nvSpPr>
        <p:spPr>
          <a:xfrm>
            <a:off x="0" y="49797"/>
            <a:ext cx="9143999" cy="5754578"/>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7" name="矩形 6">
            <a:extLst>
              <a:ext uri="{FF2B5EF4-FFF2-40B4-BE49-F238E27FC236}">
                <a16:creationId xmlns:a16="http://schemas.microsoft.com/office/drawing/2014/main" id="{12CACF82-772C-4245-AA0D-BE547F0CD5E4}"/>
              </a:ext>
            </a:extLst>
          </p:cNvPr>
          <p:cNvSpPr/>
          <p:nvPr userDrawn="1"/>
        </p:nvSpPr>
        <p:spPr>
          <a:xfrm>
            <a:off x="6574949" y="5824983"/>
            <a:ext cx="2361544" cy="446276"/>
          </a:xfrm>
          <a:prstGeom prst="rect">
            <a:avLst/>
          </a:prstGeom>
        </p:spPr>
        <p:txBody>
          <a:bodyPr wrap="none">
            <a:spAutoFit/>
          </a:bodyPr>
          <a:lstStyle/>
          <a:p>
            <a:r>
              <a:rPr lang="en-US" altLang="zh-TW" sz="2300" b="1" dirty="0">
                <a:ln w="12700">
                  <a:noFill/>
                </a:ln>
                <a:solidFill>
                  <a:schemeClr val="accent4">
                    <a:lumMod val="20000"/>
                    <a:lumOff val="80000"/>
                  </a:schemeClr>
                </a:solidFill>
                <a:latin typeface="Arial" panose="020B0604020202020204" pitchFamily="34" charset="0"/>
                <a:ea typeface="Roboto" pitchFamily="2" charset="0"/>
                <a:cs typeface="Arial" panose="020B0604020202020204" pitchFamily="34" charset="0"/>
              </a:rPr>
              <a:t>Midterm Report</a:t>
            </a:r>
          </a:p>
        </p:txBody>
      </p:sp>
      <p:cxnSp>
        <p:nvCxnSpPr>
          <p:cNvPr id="10" name="直線接點 9">
            <a:extLst>
              <a:ext uri="{FF2B5EF4-FFF2-40B4-BE49-F238E27FC236}">
                <a16:creationId xmlns:a16="http://schemas.microsoft.com/office/drawing/2014/main" id="{9C9761B9-AB77-4B80-A7D9-DD91FE5F1B92}"/>
              </a:ext>
            </a:extLst>
          </p:cNvPr>
          <p:cNvCxnSpPr>
            <a:cxnSpLocks/>
          </p:cNvCxnSpPr>
          <p:nvPr userDrawn="1"/>
        </p:nvCxnSpPr>
        <p:spPr>
          <a:xfrm>
            <a:off x="254376" y="5930598"/>
            <a:ext cx="6330198"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E2693FA-1B90-40D3-A5DD-AF7AE758F3F5}"/>
              </a:ext>
            </a:extLst>
          </p:cNvPr>
          <p:cNvSpPr/>
          <p:nvPr userDrawn="1"/>
        </p:nvSpPr>
        <p:spPr>
          <a:xfrm>
            <a:off x="6519958" y="5942012"/>
            <a:ext cx="58266" cy="23513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cs typeface="Arial" panose="020B0604020202020204" pitchFamily="34" charset="0"/>
            </a:endParaRPr>
          </a:p>
        </p:txBody>
      </p:sp>
      <p:sp>
        <p:nvSpPr>
          <p:cNvPr id="12" name="文字方塊 11">
            <a:extLst>
              <a:ext uri="{FF2B5EF4-FFF2-40B4-BE49-F238E27FC236}">
                <a16:creationId xmlns:a16="http://schemas.microsoft.com/office/drawing/2014/main" id="{0875C248-265A-447C-9BAD-1E37ADF51E54}"/>
              </a:ext>
            </a:extLst>
          </p:cNvPr>
          <p:cNvSpPr txBox="1"/>
          <p:nvPr userDrawn="1"/>
        </p:nvSpPr>
        <p:spPr>
          <a:xfrm>
            <a:off x="5995595" y="6177151"/>
            <a:ext cx="2997937" cy="461665"/>
          </a:xfrm>
          <a:prstGeom prst="rect">
            <a:avLst/>
          </a:prstGeom>
          <a:noFill/>
        </p:spPr>
        <p:txBody>
          <a:bodyPr wrap="none" rtlCol="0">
            <a:spAutoFit/>
          </a:bodyPr>
          <a:lstStyle/>
          <a:p>
            <a:pPr algn="r"/>
            <a:r>
              <a:rPr lang="en-US" altLang="zh-TW" sz="1200" b="1" dirty="0">
                <a:solidFill>
                  <a:schemeClr val="accent4">
                    <a:lumMod val="20000"/>
                    <a:lumOff val="80000"/>
                  </a:schemeClr>
                </a:solidFill>
                <a:latin typeface="微軟正黑體" panose="020B0604030504040204" pitchFamily="34" charset="-120"/>
                <a:ea typeface="微軟正黑體" panose="020B0604030504040204" pitchFamily="34" charset="-120"/>
                <a:cs typeface="Arial" panose="020B0604020202020204" pitchFamily="34" charset="0"/>
              </a:rPr>
              <a:t>5345</a:t>
            </a:r>
            <a:r>
              <a:rPr lang="zh-TW" altLang="en-US" sz="1200" b="1" dirty="0">
                <a:solidFill>
                  <a:schemeClr val="accent4">
                    <a:lumMod val="20000"/>
                    <a:lumOff val="80000"/>
                  </a:schemeClr>
                </a:solidFill>
                <a:latin typeface="微軟正黑體" panose="020B0604030504040204" pitchFamily="34" charset="-120"/>
                <a:ea typeface="微軟正黑體" panose="020B0604030504040204" pitchFamily="34" charset="-120"/>
                <a:cs typeface="Arial" panose="020B0604020202020204" pitchFamily="34" charset="0"/>
              </a:rPr>
              <a:t>機器學習於材料資訊的應用</a:t>
            </a:r>
            <a:endParaRPr lang="en-US" altLang="zh-TW" sz="1200" b="1" dirty="0">
              <a:solidFill>
                <a:schemeClr val="accent4">
                  <a:lumMod val="20000"/>
                  <a:lumOff val="80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algn="r"/>
            <a:r>
              <a:rPr lang="en-US" altLang="zh-TW" sz="1200" dirty="0">
                <a:solidFill>
                  <a:schemeClr val="accent4">
                    <a:lumMod val="20000"/>
                    <a:lumOff val="80000"/>
                  </a:schemeClr>
                </a:solidFill>
                <a:latin typeface="Arial" panose="020B0604020202020204" pitchFamily="34" charset="0"/>
                <a:ea typeface="Roboto" pitchFamily="2" charset="0"/>
                <a:cs typeface="Arial" panose="020B0604020202020204" pitchFamily="34" charset="0"/>
              </a:rPr>
              <a:t>Machine Learning on Material Informatics</a:t>
            </a:r>
          </a:p>
        </p:txBody>
      </p:sp>
    </p:spTree>
    <p:extLst>
      <p:ext uri="{BB962C8B-B14F-4D97-AF65-F5344CB8AC3E}">
        <p14:creationId xmlns:p14="http://schemas.microsoft.com/office/powerpoint/2010/main" val="374171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A4D0EAF-82A1-4C4C-A70F-559C298AB929}" type="datetime1">
              <a:rPr lang="zh-TW" altLang="en-US" smtClean="0"/>
              <a:t>2020/5/26</a:t>
            </a:fld>
            <a:endParaRPr lang="zh-TW" altLang="en-US"/>
          </a:p>
        </p:txBody>
      </p:sp>
      <p:sp>
        <p:nvSpPr>
          <p:cNvPr id="4" name="Footer Placeholder 3"/>
          <p:cNvSpPr>
            <a:spLocks noGrp="1"/>
          </p:cNvSpPr>
          <p:nvPr>
            <p:ph type="ftr" sz="quarter" idx="11"/>
          </p:nvPr>
        </p:nvSpPr>
        <p:spPr/>
        <p:txBody>
          <a:bodyPr/>
          <a:lstStyle/>
          <a:p>
            <a:endParaRPr lang="zh-TW" altLang="en-US"/>
          </a:p>
        </p:txBody>
      </p:sp>
      <p:cxnSp>
        <p:nvCxnSpPr>
          <p:cNvPr id="7" name="直線接點 6">
            <a:extLst>
              <a:ext uri="{FF2B5EF4-FFF2-40B4-BE49-F238E27FC236}">
                <a16:creationId xmlns:a16="http://schemas.microsoft.com/office/drawing/2014/main" id="{4F88ECA3-DA6F-44F9-AAFC-6EE7A836E94A}"/>
              </a:ext>
            </a:extLst>
          </p:cNvPr>
          <p:cNvCxnSpPr/>
          <p:nvPr/>
        </p:nvCxnSpPr>
        <p:spPr>
          <a:xfrm>
            <a:off x="83434" y="111691"/>
            <a:ext cx="0" cy="647700"/>
          </a:xfrm>
          <a:prstGeom prst="line">
            <a:avLst/>
          </a:prstGeom>
          <a:ln w="190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44ED1DBE-1CDF-45E2-AB03-1150E7821D1B}"/>
              </a:ext>
            </a:extLst>
          </p:cNvPr>
          <p:cNvCxnSpPr/>
          <p:nvPr/>
        </p:nvCxnSpPr>
        <p:spPr>
          <a:xfrm>
            <a:off x="222504" y="111691"/>
            <a:ext cx="0" cy="6477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1A4A8466-3EE6-4913-8466-3021D5DD81A9}"/>
              </a:ext>
            </a:extLst>
          </p:cNvPr>
          <p:cNvSpPr>
            <a:spLocks noGrp="1"/>
          </p:cNvSpPr>
          <p:nvPr>
            <p:ph type="sldNum" sz="quarter" idx="4"/>
          </p:nvPr>
        </p:nvSpPr>
        <p:spPr>
          <a:xfrm>
            <a:off x="7086600" y="6583404"/>
            <a:ext cx="2057400" cy="365125"/>
          </a:xfrm>
          <a:prstGeom prst="rect">
            <a:avLst/>
          </a:prstGeom>
        </p:spPr>
        <p:txBody>
          <a:bodyPr/>
          <a:lstStyle>
            <a:lvl1pPr algn="r">
              <a:defRPr sz="1200" b="1">
                <a:solidFill>
                  <a:schemeClr val="bg1"/>
                </a:solidFill>
                <a:latin typeface="Arial" panose="020B0604020202020204" pitchFamily="34" charset="0"/>
              </a:defRPr>
            </a:lvl1pPr>
          </a:lstStyle>
          <a:p>
            <a:fld id="{1311027A-FAC5-43A1-8DB9-3DE9B982FAA7}" type="slidenum">
              <a:rPr lang="zh-TW" altLang="en-US" smtClean="0"/>
              <a:pPr/>
              <a:t>‹#›</a:t>
            </a:fld>
            <a:endParaRPr lang="zh-TW" altLang="en-US" dirty="0"/>
          </a:p>
        </p:txBody>
      </p:sp>
    </p:spTree>
    <p:extLst>
      <p:ext uri="{BB962C8B-B14F-4D97-AF65-F5344CB8AC3E}">
        <p14:creationId xmlns:p14="http://schemas.microsoft.com/office/powerpoint/2010/main" val="3112985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5255712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fld id="{274C79AB-F8C7-42B0-8492-EBA48E9F087D}" type="datetimeFigureOut">
              <a:rPr lang="zh-TW" altLang="en-US" smtClean="0"/>
              <a:pPr/>
              <a:t>2020/5/26</a:t>
            </a:fld>
            <a:endParaRPr lang="zh-TW"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zh-TW"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fld id="{A73DECBD-FA4D-4C3A-A347-A3C9B57AE404}" type="slidenum">
              <a:rPr lang="zh-TW" altLang="en-US" smtClean="0"/>
              <a:pPr/>
              <a:t>‹#›</a:t>
            </a:fld>
            <a:endParaRPr lang="zh-TW" altLang="en-US" dirty="0"/>
          </a:p>
        </p:txBody>
      </p:sp>
    </p:spTree>
    <p:extLst>
      <p:ext uri="{BB962C8B-B14F-4D97-AF65-F5344CB8AC3E}">
        <p14:creationId xmlns:p14="http://schemas.microsoft.com/office/powerpoint/2010/main" val="38064896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fld id="{5F85E354-D800-49CC-994E-E47E0F4BA9BC}" type="datetime1">
              <a:rPr lang="zh-TW" altLang="en-US" smtClean="0"/>
              <a:pPr/>
              <a:t>2020/5/26</a:t>
            </a:fld>
            <a:endParaRPr lang="zh-TW"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zh-TW" altLang="en-US" dirty="0"/>
          </a:p>
        </p:txBody>
      </p:sp>
      <p:sp>
        <p:nvSpPr>
          <p:cNvPr id="11" name="Slide Number Placeholder 5">
            <a:extLst>
              <a:ext uri="{FF2B5EF4-FFF2-40B4-BE49-F238E27FC236}">
                <a16:creationId xmlns:a16="http://schemas.microsoft.com/office/drawing/2014/main" id="{57122851-F9F5-432F-AEE5-BB909099AA14}"/>
              </a:ext>
            </a:extLst>
          </p:cNvPr>
          <p:cNvSpPr>
            <a:spLocks noGrp="1"/>
          </p:cNvSpPr>
          <p:nvPr>
            <p:ph type="sldNum" sz="quarter" idx="4"/>
          </p:nvPr>
        </p:nvSpPr>
        <p:spPr>
          <a:xfrm>
            <a:off x="7086600" y="6583404"/>
            <a:ext cx="2057400" cy="365125"/>
          </a:xfrm>
          <a:prstGeom prst="rect">
            <a:avLst/>
          </a:prstGeom>
        </p:spPr>
        <p:txBody>
          <a:bodyPr/>
          <a:lstStyle>
            <a:lvl1pPr algn="r">
              <a:defRPr sz="1200" b="1">
                <a:solidFill>
                  <a:schemeClr val="bg1"/>
                </a:solidFill>
                <a:latin typeface="Arial" panose="020B0604020202020204" pitchFamily="34" charset="0"/>
              </a:defRPr>
            </a:lvl1pPr>
          </a:lstStyle>
          <a:p>
            <a:fld id="{1311027A-FAC5-43A1-8DB9-3DE9B982FAA7}" type="slidenum">
              <a:rPr lang="zh-TW" altLang="en-US" smtClean="0"/>
              <a:pPr/>
              <a:t>‹#›</a:t>
            </a:fld>
            <a:endParaRPr lang="zh-TW" altLang="en-US" dirty="0"/>
          </a:p>
        </p:txBody>
      </p:sp>
    </p:spTree>
    <p:extLst>
      <p:ext uri="{BB962C8B-B14F-4D97-AF65-F5344CB8AC3E}">
        <p14:creationId xmlns:p14="http://schemas.microsoft.com/office/powerpoint/2010/main" val="245221478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6.jpg"/><Relationship Id="rId7"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3.png"/><Relationship Id="rId10" Type="http://schemas.openxmlformats.org/officeDocument/2006/relationships/image" Target="../media/image30.svg"/><Relationship Id="rId4" Type="http://schemas.openxmlformats.org/officeDocument/2006/relationships/image" Target="../media/image27.jpe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4.png"/><Relationship Id="rId2" Type="http://schemas.openxmlformats.org/officeDocument/2006/relationships/slideLayout" Target="../slideLayouts/slideLayout2.xml"/><Relationship Id="rId16" Type="http://schemas.openxmlformats.org/officeDocument/2006/relationships/image" Target="../media/image74.wmf"/><Relationship Id="rId1" Type="http://schemas.openxmlformats.org/officeDocument/2006/relationships/vmlDrawing" Target="../drawings/vmlDrawing2.v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oleObject" Target="../embeddings/oleObject4.bin"/><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73.wmf"/></Relationships>
</file>

<file path=ppt/slides/_rels/slide2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2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2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oleObject" Target="../embeddings/oleObject5.bin"/><Relationship Id="rId3" Type="http://schemas.openxmlformats.org/officeDocument/2006/relationships/notesSlide" Target="../notesSlides/notesSlide9.xml"/><Relationship Id="rId7" Type="http://schemas.openxmlformats.org/officeDocument/2006/relationships/image" Target="../media/image124.png"/><Relationship Id="rId12" Type="http://schemas.openxmlformats.org/officeDocument/2006/relationships/image" Target="../media/image83.png"/><Relationship Id="rId17" Type="http://schemas.openxmlformats.org/officeDocument/2006/relationships/image" Target="../media/image84.png"/><Relationship Id="rId2" Type="http://schemas.openxmlformats.org/officeDocument/2006/relationships/slideLayout" Target="../slideLayouts/slideLayout2.xml"/><Relationship Id="rId16" Type="http://schemas.openxmlformats.org/officeDocument/2006/relationships/image" Target="../media/image74.wmf"/><Relationship Id="rId1" Type="http://schemas.openxmlformats.org/officeDocument/2006/relationships/vmlDrawing" Target="../drawings/vmlDrawing3.v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oleObject" Target="../embeddings/oleObject6.bin"/><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73.wmf"/></Relationships>
</file>

<file path=ppt/slides/_rels/slide2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9.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3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32.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oleObject" Target="../embeddings/oleObject7.bin"/><Relationship Id="rId3" Type="http://schemas.openxmlformats.org/officeDocument/2006/relationships/notesSlide" Target="../notesSlides/notesSlide14.xml"/><Relationship Id="rId7" Type="http://schemas.openxmlformats.org/officeDocument/2006/relationships/image" Target="../media/image166.png"/><Relationship Id="rId12" Type="http://schemas.openxmlformats.org/officeDocument/2006/relationships/image" Target="../media/image83.png"/><Relationship Id="rId17" Type="http://schemas.openxmlformats.org/officeDocument/2006/relationships/image" Target="../media/image84.png"/><Relationship Id="rId2" Type="http://schemas.openxmlformats.org/officeDocument/2006/relationships/slideLayout" Target="../slideLayouts/slideLayout2.xml"/><Relationship Id="rId16" Type="http://schemas.openxmlformats.org/officeDocument/2006/relationships/image" Target="../media/image74.wmf"/><Relationship Id="rId1" Type="http://schemas.openxmlformats.org/officeDocument/2006/relationships/vmlDrawing" Target="../drawings/vmlDrawing4.v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oleObject" Target="../embeddings/oleObject8.bin"/><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73.wmf"/></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36.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s>
</file>

<file path=ppt/slides/_rels/slide37.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38.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oleObject" Target="../embeddings/oleObject9.bin"/><Relationship Id="rId3" Type="http://schemas.openxmlformats.org/officeDocument/2006/relationships/notesSlide" Target="../notesSlides/notesSlide19.xml"/><Relationship Id="rId7" Type="http://schemas.openxmlformats.org/officeDocument/2006/relationships/image" Target="../media/image210.png"/><Relationship Id="rId12" Type="http://schemas.openxmlformats.org/officeDocument/2006/relationships/image" Target="../media/image214.png"/><Relationship Id="rId2" Type="http://schemas.openxmlformats.org/officeDocument/2006/relationships/slideLayout" Target="../slideLayouts/slideLayout2.xml"/><Relationship Id="rId16" Type="http://schemas.openxmlformats.org/officeDocument/2006/relationships/image" Target="../media/image74.wmf"/><Relationship Id="rId1" Type="http://schemas.openxmlformats.org/officeDocument/2006/relationships/vmlDrawing" Target="../drawings/vmlDrawing5.vml"/><Relationship Id="rId6" Type="http://schemas.openxmlformats.org/officeDocument/2006/relationships/image" Target="../media/image209.png"/><Relationship Id="rId11" Type="http://schemas.openxmlformats.org/officeDocument/2006/relationships/image" Target="../media/image213.png"/><Relationship Id="rId5" Type="http://schemas.openxmlformats.org/officeDocument/2006/relationships/image" Target="../media/image208.png"/><Relationship Id="rId15" Type="http://schemas.openxmlformats.org/officeDocument/2006/relationships/oleObject" Target="../embeddings/oleObject10.bin"/><Relationship Id="rId10" Type="http://schemas.openxmlformats.org/officeDocument/2006/relationships/image" Target="../media/image212.png"/><Relationship Id="rId4" Type="http://schemas.openxmlformats.org/officeDocument/2006/relationships/image" Target="../media/image207.png"/><Relationship Id="rId9" Type="http://schemas.openxmlformats.org/officeDocument/2006/relationships/image" Target="../media/image211.png"/><Relationship Id="rId14" Type="http://schemas.openxmlformats.org/officeDocument/2006/relationships/image" Target="../media/image73.w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image" Target="../media/image83.png"/><Relationship Id="rId5" Type="http://schemas.openxmlformats.org/officeDocument/2006/relationships/image" Target="../media/image217.pn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png"/></Relationships>
</file>

<file path=ppt/slides/_rels/slide41.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oleObject" Target="../embeddings/oleObject11.bin"/><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png"/><Relationship Id="rId2" Type="http://schemas.openxmlformats.org/officeDocument/2006/relationships/slideLayout" Target="../slideLayouts/slideLayout2.xml"/><Relationship Id="rId16" Type="http://schemas.openxmlformats.org/officeDocument/2006/relationships/image" Target="../media/image74.wmf"/><Relationship Id="rId1" Type="http://schemas.openxmlformats.org/officeDocument/2006/relationships/vmlDrawing" Target="../drawings/vmlDrawing6.vml"/><Relationship Id="rId6" Type="http://schemas.openxmlformats.org/officeDocument/2006/relationships/image" Target="../media/image226.png"/><Relationship Id="rId11" Type="http://schemas.openxmlformats.org/officeDocument/2006/relationships/image" Target="../media/image231.png"/><Relationship Id="rId5" Type="http://schemas.openxmlformats.org/officeDocument/2006/relationships/image" Target="../media/image225.png"/><Relationship Id="rId15" Type="http://schemas.openxmlformats.org/officeDocument/2006/relationships/oleObject" Target="../embeddings/oleObject12.bin"/><Relationship Id="rId10" Type="http://schemas.openxmlformats.org/officeDocument/2006/relationships/image" Target="../media/image230.png"/><Relationship Id="rId4" Type="http://schemas.openxmlformats.org/officeDocument/2006/relationships/image" Target="../media/image224.png"/><Relationship Id="rId9" Type="http://schemas.openxmlformats.org/officeDocument/2006/relationships/image" Target="../media/image229.png"/><Relationship Id="rId14" Type="http://schemas.openxmlformats.org/officeDocument/2006/relationships/image" Target="../media/image73.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5.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 Id="rId9" Type="http://schemas.openxmlformats.org/officeDocument/2006/relationships/image" Target="../media/image241.png"/></Relationships>
</file>

<file path=ppt/slides/_rels/slide46.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46.sv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4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5.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4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AD2382D3-82C2-40FF-89B4-99B3E168852B}"/>
              </a:ext>
            </a:extLst>
          </p:cNvPr>
          <p:cNvSpPr txBox="1"/>
          <p:nvPr/>
        </p:nvSpPr>
        <p:spPr>
          <a:xfrm>
            <a:off x="184493" y="6088741"/>
            <a:ext cx="2336457" cy="646331"/>
          </a:xfrm>
          <a:prstGeom prst="rect">
            <a:avLst/>
          </a:prstGeom>
          <a:noFill/>
        </p:spPr>
        <p:txBody>
          <a:bodyPr wrap="square" rtlCol="0">
            <a:spAutoFit/>
          </a:bodyPr>
          <a:lstStyle/>
          <a:p>
            <a:pPr defTabSz="914436">
              <a:defRPr/>
            </a:pPr>
            <a:endParaRPr lang="en-US" altLang="zh-TW" sz="1200" dirty="0">
              <a:latin typeface="Arial" panose="020B0604020202020204" pitchFamily="34" charset="0"/>
              <a:ea typeface="Roboto" pitchFamily="2" charset="0"/>
              <a:cs typeface="Arial" panose="020B0604020202020204" pitchFamily="34" charset="0"/>
            </a:endParaRPr>
          </a:p>
          <a:p>
            <a:pPr defTabSz="914436">
              <a:defRPr/>
            </a:pPr>
            <a:r>
              <a:rPr lang="en-US" altLang="zh-TW" sz="1200" dirty="0">
                <a:latin typeface="Arial" panose="020B0604020202020204" pitchFamily="34" charset="0"/>
                <a:ea typeface="Roboto" pitchFamily="2" charset="0"/>
                <a:cs typeface="Arial" panose="020B0604020202020204" pitchFamily="34" charset="0"/>
              </a:rPr>
              <a:t>Std: </a:t>
            </a:r>
            <a:r>
              <a:rPr lang="zh-TW" altLang="en-US" sz="1200" b="1" dirty="0">
                <a:latin typeface="微軟正黑體" panose="020B0604030504040204" pitchFamily="34" charset="-120"/>
                <a:ea typeface="微軟正黑體" panose="020B0604030504040204" pitchFamily="34" charset="-120"/>
                <a:cs typeface="Arial" panose="020B0604020202020204" pitchFamily="34" charset="0"/>
              </a:rPr>
              <a:t>董丞哲、陳彥臻、林沅諭</a:t>
            </a:r>
            <a:endParaRPr lang="en-US" altLang="zh-TW" sz="1200" b="1" dirty="0">
              <a:latin typeface="微軟正黑體" panose="020B0604030504040204" pitchFamily="34" charset="-120"/>
              <a:ea typeface="微軟正黑體" panose="020B0604030504040204" pitchFamily="34" charset="-120"/>
              <a:cs typeface="Arial" panose="020B0604020202020204" pitchFamily="34" charset="0"/>
            </a:endParaRPr>
          </a:p>
          <a:p>
            <a:pPr defTabSz="914436">
              <a:defRPr/>
            </a:pPr>
            <a:r>
              <a:rPr lang="en-US" altLang="zh-TW" sz="1200" dirty="0">
                <a:latin typeface="Arial" panose="020B0604020202020204" pitchFamily="34" charset="0"/>
                <a:ea typeface="Roboto" pitchFamily="2" charset="0"/>
                <a:cs typeface="Arial" panose="020B0604020202020204" pitchFamily="34" charset="0"/>
              </a:rPr>
              <a:t>Date</a:t>
            </a:r>
            <a:r>
              <a:rPr lang="en-US" altLang="zh-TW" sz="1200" dirty="0">
                <a:latin typeface="Arial" panose="020B0604020202020204" pitchFamily="34" charset="0"/>
                <a:ea typeface="新細明體" panose="02020500000000000000" pitchFamily="18" charset="-120"/>
                <a:cs typeface="Arial" panose="020B0604020202020204" pitchFamily="34" charset="0"/>
              </a:rPr>
              <a:t>: </a:t>
            </a:r>
            <a:r>
              <a:rPr lang="en-US" altLang="zh-TW" sz="1200" dirty="0">
                <a:latin typeface="Arial" panose="020B0604020202020204" pitchFamily="34" charset="0"/>
                <a:ea typeface="Roboto" pitchFamily="2" charset="0"/>
                <a:cs typeface="Arial" panose="020B0604020202020204" pitchFamily="34" charset="0"/>
              </a:rPr>
              <a:t>2020/05/05</a:t>
            </a:r>
          </a:p>
        </p:txBody>
      </p:sp>
      <p:sp>
        <p:nvSpPr>
          <p:cNvPr id="8" name="矩形 7">
            <a:extLst>
              <a:ext uri="{FF2B5EF4-FFF2-40B4-BE49-F238E27FC236}">
                <a16:creationId xmlns:a16="http://schemas.microsoft.com/office/drawing/2014/main" id="{316E34F9-365C-4FBC-A5C5-0FBB9E6B2CFA}"/>
              </a:ext>
            </a:extLst>
          </p:cNvPr>
          <p:cNvSpPr/>
          <p:nvPr/>
        </p:nvSpPr>
        <p:spPr>
          <a:xfrm>
            <a:off x="184493" y="5321631"/>
            <a:ext cx="8448288" cy="707886"/>
          </a:xfrm>
          <a:prstGeom prst="rect">
            <a:avLst/>
          </a:prstGeom>
        </p:spPr>
        <p:txBody>
          <a:bodyPr wrap="square">
            <a:spAutoFit/>
          </a:bodyPr>
          <a:lstStyle/>
          <a:p>
            <a:pPr lvl="0"/>
            <a:r>
              <a:rPr lang="en-US" altLang="zh-TW" sz="2000" b="1" dirty="0">
                <a:latin typeface="Arial" panose="020B0604020202020204" pitchFamily="34" charset="0"/>
                <a:ea typeface="Roboto" pitchFamily="2" charset="0"/>
                <a:cs typeface="Arial" panose="020B0604020202020204" pitchFamily="34" charset="0"/>
              </a:rPr>
              <a:t>Data-driven projectile motion prediction:</a:t>
            </a:r>
          </a:p>
          <a:p>
            <a:pPr lvl="0"/>
            <a:r>
              <a:rPr lang="en-US" altLang="zh-TW" sz="2000" b="1" dirty="0">
                <a:latin typeface="Arial" panose="020B0604020202020204" pitchFamily="34" charset="0"/>
                <a:ea typeface="Roboto" pitchFamily="2" charset="0"/>
                <a:cs typeface="Arial" panose="020B0604020202020204" pitchFamily="34" charset="0"/>
              </a:rPr>
              <a:t>Based on machine learning</a:t>
            </a:r>
          </a:p>
        </p:txBody>
      </p:sp>
    </p:spTree>
    <p:extLst>
      <p:ext uri="{BB962C8B-B14F-4D97-AF65-F5344CB8AC3E}">
        <p14:creationId xmlns:p14="http://schemas.microsoft.com/office/powerpoint/2010/main" val="1231151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4302781"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Projectile motion:</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Prediction workflow and architecture</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10</a:t>
            </a:fld>
            <a:endParaRPr lang="zh-TW" altLang="en-US" dirty="0"/>
          </a:p>
        </p:txBody>
      </p:sp>
      <p:grpSp>
        <p:nvGrpSpPr>
          <p:cNvPr id="9" name="群組 8">
            <a:extLst>
              <a:ext uri="{FF2B5EF4-FFF2-40B4-BE49-F238E27FC236}">
                <a16:creationId xmlns:a16="http://schemas.microsoft.com/office/drawing/2014/main" id="{DA244E0B-2F7A-498D-8697-972173F4C61C}"/>
              </a:ext>
            </a:extLst>
          </p:cNvPr>
          <p:cNvGrpSpPr/>
          <p:nvPr/>
        </p:nvGrpSpPr>
        <p:grpSpPr>
          <a:xfrm>
            <a:off x="1183126" y="2231814"/>
            <a:ext cx="1263487" cy="951814"/>
            <a:chOff x="977981" y="1520964"/>
            <a:chExt cx="1263487" cy="951814"/>
          </a:xfrm>
        </p:grpSpPr>
        <p:sp>
          <p:nvSpPr>
            <p:cNvPr id="3" name="矩形: 圓角 2">
              <a:extLst>
                <a:ext uri="{FF2B5EF4-FFF2-40B4-BE49-F238E27FC236}">
                  <a16:creationId xmlns:a16="http://schemas.microsoft.com/office/drawing/2014/main" id="{EAAE5927-C5B7-4161-928B-D618302BC2BE}"/>
                </a:ext>
              </a:extLst>
            </p:cNvPr>
            <p:cNvSpPr/>
            <p:nvPr/>
          </p:nvSpPr>
          <p:spPr>
            <a:xfrm>
              <a:off x="1022350" y="1520964"/>
              <a:ext cx="1174750" cy="2413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Arial" panose="020B0604020202020204" pitchFamily="34" charset="0"/>
                  <a:cs typeface="Arial" panose="020B0604020202020204" pitchFamily="34" charset="0"/>
                </a:rPr>
                <a:t>Main</a:t>
              </a:r>
              <a:endParaRPr lang="zh-TW" altLang="en-US" dirty="0">
                <a:solidFill>
                  <a:schemeClr val="bg1"/>
                </a:solidFill>
                <a:latin typeface="Arial" panose="020B0604020202020204" pitchFamily="34" charset="0"/>
                <a:cs typeface="Arial" panose="020B0604020202020204" pitchFamily="34" charset="0"/>
              </a:endParaRPr>
            </a:p>
          </p:txBody>
        </p:sp>
        <p:sp>
          <p:nvSpPr>
            <p:cNvPr id="4" name="矩形: 圓角 3">
              <a:extLst>
                <a:ext uri="{FF2B5EF4-FFF2-40B4-BE49-F238E27FC236}">
                  <a16:creationId xmlns:a16="http://schemas.microsoft.com/office/drawing/2014/main" id="{FA23813D-FD1D-46E1-B173-A7FFF4047765}"/>
                </a:ext>
              </a:extLst>
            </p:cNvPr>
            <p:cNvSpPr/>
            <p:nvPr/>
          </p:nvSpPr>
          <p:spPr>
            <a:xfrm>
              <a:off x="1022350" y="1781314"/>
              <a:ext cx="1174750" cy="691464"/>
            </a:xfrm>
            <a:prstGeom prst="roundRect">
              <a:avLst>
                <a:gd name="adj" fmla="val 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AFB30674-7104-4A3A-B1D4-0C20E6D20EA3}"/>
                </a:ext>
              </a:extLst>
            </p:cNvPr>
            <p:cNvSpPr/>
            <p:nvPr/>
          </p:nvSpPr>
          <p:spPr>
            <a:xfrm>
              <a:off x="1050924" y="1964947"/>
              <a:ext cx="1117600" cy="507831"/>
            </a:xfrm>
            <a:prstGeom prst="rect">
              <a:avLst/>
            </a:prstGeom>
          </p:spPr>
          <p:txBody>
            <a:bodyPr wrap="square">
              <a:spAutoFit/>
            </a:bodyPr>
            <a:lstStyle/>
            <a:p>
              <a:pPr algn="ctr"/>
              <a:r>
                <a:rPr lang="en-US" altLang="zh-TW" sz="900" dirty="0">
                  <a:latin typeface="Arial" panose="020B0604020202020204" pitchFamily="34" charset="0"/>
                  <a:cs typeface="Arial" panose="020B0604020202020204" pitchFamily="34" charset="0"/>
                </a:rPr>
                <a:t>Data generation  </a:t>
              </a:r>
            </a:p>
            <a:p>
              <a:pPr algn="ctr"/>
              <a:r>
                <a:rPr lang="en-US" altLang="zh-TW" sz="900" dirty="0">
                  <a:latin typeface="Arial" panose="020B0604020202020204" pitchFamily="34" charset="0"/>
                  <a:cs typeface="Arial" panose="020B0604020202020204" pitchFamily="34" charset="0"/>
                </a:rPr>
                <a:t>ML model</a:t>
              </a:r>
            </a:p>
            <a:p>
              <a:pPr algn="ctr"/>
              <a:r>
                <a:rPr lang="en-US" altLang="zh-TW" sz="900" dirty="0">
                  <a:latin typeface="Arial" panose="020B0604020202020204" pitchFamily="34" charset="0"/>
                  <a:cs typeface="Arial" panose="020B0604020202020204" pitchFamily="34" charset="0"/>
                </a:rPr>
                <a:t>Plotting</a:t>
              </a:r>
            </a:p>
          </p:txBody>
        </p:sp>
        <p:sp>
          <p:nvSpPr>
            <p:cNvPr id="8" name="矩形 7">
              <a:extLst>
                <a:ext uri="{FF2B5EF4-FFF2-40B4-BE49-F238E27FC236}">
                  <a16:creationId xmlns:a16="http://schemas.microsoft.com/office/drawing/2014/main" id="{9502DF88-DFB4-4E50-9812-0C154319D3D0}"/>
                </a:ext>
              </a:extLst>
            </p:cNvPr>
            <p:cNvSpPr/>
            <p:nvPr/>
          </p:nvSpPr>
          <p:spPr>
            <a:xfrm>
              <a:off x="977981" y="1784256"/>
              <a:ext cx="1263487" cy="246221"/>
            </a:xfrm>
            <a:prstGeom prst="rect">
              <a:avLst/>
            </a:prstGeom>
          </p:spPr>
          <p:txBody>
            <a:bodyPr wrap="none">
              <a:spAutoFit/>
            </a:bodyPr>
            <a:lstStyle/>
            <a:p>
              <a:pPr algn="ctr"/>
              <a:r>
                <a:rPr lang="en-US" altLang="zh-TW" sz="1000" b="1" dirty="0">
                  <a:latin typeface="Arial" panose="020B0604020202020204" pitchFamily="34" charset="0"/>
                  <a:cs typeface="Arial" panose="020B0604020202020204" pitchFamily="34" charset="0"/>
                </a:rPr>
                <a:t>Parameter setting</a:t>
              </a:r>
            </a:p>
          </p:txBody>
        </p:sp>
      </p:grpSp>
      <p:grpSp>
        <p:nvGrpSpPr>
          <p:cNvPr id="27" name="群組 26">
            <a:extLst>
              <a:ext uri="{FF2B5EF4-FFF2-40B4-BE49-F238E27FC236}">
                <a16:creationId xmlns:a16="http://schemas.microsoft.com/office/drawing/2014/main" id="{71203C4F-550F-4F50-AED8-0BC3A28E543F}"/>
              </a:ext>
            </a:extLst>
          </p:cNvPr>
          <p:cNvGrpSpPr/>
          <p:nvPr/>
        </p:nvGrpSpPr>
        <p:grpSpPr>
          <a:xfrm>
            <a:off x="3482136" y="2819435"/>
            <a:ext cx="1174750" cy="951814"/>
            <a:chOff x="1022350" y="1520964"/>
            <a:chExt cx="1174750" cy="951814"/>
          </a:xfrm>
        </p:grpSpPr>
        <p:sp>
          <p:nvSpPr>
            <p:cNvPr id="23" name="矩形: 圓角 22">
              <a:extLst>
                <a:ext uri="{FF2B5EF4-FFF2-40B4-BE49-F238E27FC236}">
                  <a16:creationId xmlns:a16="http://schemas.microsoft.com/office/drawing/2014/main" id="{141883BF-3941-48D8-A162-D41587857308}"/>
                </a:ext>
              </a:extLst>
            </p:cNvPr>
            <p:cNvSpPr/>
            <p:nvPr/>
          </p:nvSpPr>
          <p:spPr>
            <a:xfrm>
              <a:off x="1022350" y="1520964"/>
              <a:ext cx="1174750" cy="2413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Arial" panose="020B0604020202020204" pitchFamily="34" charset="0"/>
                  <a:cs typeface="Arial" panose="020B0604020202020204" pitchFamily="34" charset="0"/>
                </a:rPr>
                <a:t>Models</a:t>
              </a:r>
              <a:endParaRPr lang="zh-TW" altLang="en-US" dirty="0">
                <a:solidFill>
                  <a:schemeClr val="bg1"/>
                </a:solidFill>
                <a:latin typeface="Arial" panose="020B0604020202020204" pitchFamily="34" charset="0"/>
                <a:cs typeface="Arial" panose="020B0604020202020204" pitchFamily="34" charset="0"/>
              </a:endParaRPr>
            </a:p>
          </p:txBody>
        </p:sp>
        <p:sp>
          <p:nvSpPr>
            <p:cNvPr id="24" name="矩形: 圓角 23">
              <a:extLst>
                <a:ext uri="{FF2B5EF4-FFF2-40B4-BE49-F238E27FC236}">
                  <a16:creationId xmlns:a16="http://schemas.microsoft.com/office/drawing/2014/main" id="{31946F20-1FA1-45B7-9F3B-627D0A40BEF4}"/>
                </a:ext>
              </a:extLst>
            </p:cNvPr>
            <p:cNvSpPr/>
            <p:nvPr/>
          </p:nvSpPr>
          <p:spPr>
            <a:xfrm>
              <a:off x="1022350" y="1781314"/>
              <a:ext cx="1174750" cy="691464"/>
            </a:xfrm>
            <a:prstGeom prst="roundRect">
              <a:avLst>
                <a:gd name="adj" fmla="val 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6EA12C3-D0D2-420E-B731-9364F4041168}"/>
                </a:ext>
              </a:extLst>
            </p:cNvPr>
            <p:cNvSpPr/>
            <p:nvPr/>
          </p:nvSpPr>
          <p:spPr>
            <a:xfrm>
              <a:off x="1050924" y="1964947"/>
              <a:ext cx="1117600" cy="507831"/>
            </a:xfrm>
            <a:prstGeom prst="rect">
              <a:avLst/>
            </a:prstGeom>
          </p:spPr>
          <p:txBody>
            <a:bodyPr wrap="square">
              <a:spAutoFit/>
            </a:bodyPr>
            <a:lstStyle/>
            <a:p>
              <a:pPr algn="ctr"/>
              <a:r>
                <a:rPr lang="en-US" altLang="zh-TW" sz="900" dirty="0">
                  <a:latin typeface="Arial" panose="020B0604020202020204" pitchFamily="34" charset="0"/>
                  <a:cs typeface="Arial" panose="020B0604020202020204" pitchFamily="34" charset="0"/>
                </a:rPr>
                <a:t>Random Forest</a:t>
              </a:r>
            </a:p>
            <a:p>
              <a:pPr algn="ctr"/>
              <a:r>
                <a:rPr lang="en-US" altLang="zh-TW" sz="900" dirty="0">
                  <a:latin typeface="Arial" panose="020B0604020202020204" pitchFamily="34" charset="0"/>
                  <a:cs typeface="Arial" panose="020B0604020202020204" pitchFamily="34" charset="0"/>
                </a:rPr>
                <a:t>SVM</a:t>
              </a:r>
            </a:p>
            <a:p>
              <a:pPr algn="ctr"/>
              <a:r>
                <a:rPr lang="en-US" altLang="zh-TW" sz="900" dirty="0">
                  <a:latin typeface="Arial" panose="020B0604020202020204" pitchFamily="34" charset="0"/>
                  <a:cs typeface="Arial" panose="020B0604020202020204" pitchFamily="34" charset="0"/>
                </a:rPr>
                <a:t>MLP</a:t>
              </a:r>
            </a:p>
          </p:txBody>
        </p:sp>
        <p:sp>
          <p:nvSpPr>
            <p:cNvPr id="26" name="矩形 25">
              <a:extLst>
                <a:ext uri="{FF2B5EF4-FFF2-40B4-BE49-F238E27FC236}">
                  <a16:creationId xmlns:a16="http://schemas.microsoft.com/office/drawing/2014/main" id="{E41BCD45-00A7-46BD-BA93-F84B647A797E}"/>
                </a:ext>
              </a:extLst>
            </p:cNvPr>
            <p:cNvSpPr/>
            <p:nvPr/>
          </p:nvSpPr>
          <p:spPr>
            <a:xfrm>
              <a:off x="1058135" y="1784256"/>
              <a:ext cx="1103187" cy="246221"/>
            </a:xfrm>
            <a:prstGeom prst="rect">
              <a:avLst/>
            </a:prstGeom>
          </p:spPr>
          <p:txBody>
            <a:bodyPr wrap="none">
              <a:spAutoFit/>
            </a:bodyPr>
            <a:lstStyle/>
            <a:p>
              <a:pPr algn="ctr"/>
              <a:r>
                <a:rPr lang="en-US" altLang="zh-TW" sz="1000" b="1" dirty="0">
                  <a:latin typeface="Arial" panose="020B0604020202020204" pitchFamily="34" charset="0"/>
                  <a:cs typeface="Arial" panose="020B0604020202020204" pitchFamily="34" charset="0"/>
                </a:rPr>
                <a:t>Model Building</a:t>
              </a:r>
            </a:p>
          </p:txBody>
        </p:sp>
      </p:grpSp>
      <p:grpSp>
        <p:nvGrpSpPr>
          <p:cNvPr id="33" name="群組 32">
            <a:extLst>
              <a:ext uri="{FF2B5EF4-FFF2-40B4-BE49-F238E27FC236}">
                <a16:creationId xmlns:a16="http://schemas.microsoft.com/office/drawing/2014/main" id="{920F4526-CEAB-40F9-956B-0C0FE33DE1EB}"/>
              </a:ext>
            </a:extLst>
          </p:cNvPr>
          <p:cNvGrpSpPr/>
          <p:nvPr/>
        </p:nvGrpSpPr>
        <p:grpSpPr>
          <a:xfrm>
            <a:off x="4852791" y="2818867"/>
            <a:ext cx="1309975" cy="951814"/>
            <a:chOff x="954743" y="1520964"/>
            <a:chExt cx="1309975" cy="951814"/>
          </a:xfrm>
        </p:grpSpPr>
        <p:sp>
          <p:nvSpPr>
            <p:cNvPr id="29" name="矩形: 圓角 28">
              <a:extLst>
                <a:ext uri="{FF2B5EF4-FFF2-40B4-BE49-F238E27FC236}">
                  <a16:creationId xmlns:a16="http://schemas.microsoft.com/office/drawing/2014/main" id="{A3EFDE75-A87B-4744-BA8C-D1B1407C2CB4}"/>
                </a:ext>
              </a:extLst>
            </p:cNvPr>
            <p:cNvSpPr/>
            <p:nvPr/>
          </p:nvSpPr>
          <p:spPr>
            <a:xfrm>
              <a:off x="1022350" y="1520964"/>
              <a:ext cx="1174750" cy="2413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Arial" panose="020B0604020202020204" pitchFamily="34" charset="0"/>
                  <a:cs typeface="Arial" panose="020B0604020202020204" pitchFamily="34" charset="0"/>
                </a:rPr>
                <a:t>Plotting</a:t>
              </a:r>
              <a:endParaRPr lang="zh-TW" altLang="en-US" dirty="0">
                <a:solidFill>
                  <a:schemeClr val="bg1"/>
                </a:solidFill>
                <a:latin typeface="Arial" panose="020B0604020202020204" pitchFamily="34" charset="0"/>
                <a:cs typeface="Arial" panose="020B0604020202020204" pitchFamily="34" charset="0"/>
              </a:endParaRPr>
            </a:p>
          </p:txBody>
        </p:sp>
        <p:sp>
          <p:nvSpPr>
            <p:cNvPr id="30" name="矩形: 圓角 29">
              <a:extLst>
                <a:ext uri="{FF2B5EF4-FFF2-40B4-BE49-F238E27FC236}">
                  <a16:creationId xmlns:a16="http://schemas.microsoft.com/office/drawing/2014/main" id="{B631C144-0127-4FB2-B0E8-B9AFAD87EE6D}"/>
                </a:ext>
              </a:extLst>
            </p:cNvPr>
            <p:cNvSpPr/>
            <p:nvPr/>
          </p:nvSpPr>
          <p:spPr>
            <a:xfrm>
              <a:off x="1022350" y="1781314"/>
              <a:ext cx="1174750" cy="691464"/>
            </a:xfrm>
            <a:prstGeom prst="roundRect">
              <a:avLst>
                <a:gd name="adj" fmla="val 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57FBE57E-03CE-4B02-BA4E-F841DCF207BD}"/>
                </a:ext>
              </a:extLst>
            </p:cNvPr>
            <p:cNvSpPr/>
            <p:nvPr/>
          </p:nvSpPr>
          <p:spPr>
            <a:xfrm>
              <a:off x="1050924" y="1964947"/>
              <a:ext cx="1117600" cy="369332"/>
            </a:xfrm>
            <a:prstGeom prst="rect">
              <a:avLst/>
            </a:prstGeom>
          </p:spPr>
          <p:txBody>
            <a:bodyPr wrap="square">
              <a:spAutoFit/>
            </a:bodyPr>
            <a:lstStyle/>
            <a:p>
              <a:pPr algn="ctr"/>
              <a:r>
                <a:rPr lang="en-US" altLang="zh-TW" sz="900" dirty="0">
                  <a:latin typeface="Arial" panose="020B0604020202020204" pitchFamily="34" charset="0"/>
                  <a:cs typeface="Arial" panose="020B0604020202020204" pitchFamily="34" charset="0"/>
                </a:rPr>
                <a:t>Training curves</a:t>
              </a:r>
            </a:p>
            <a:p>
              <a:pPr algn="ctr"/>
              <a:r>
                <a:rPr lang="en-US" altLang="zh-TW" sz="900" dirty="0">
                  <a:latin typeface="Arial" panose="020B0604020202020204" pitchFamily="34" charset="0"/>
                  <a:cs typeface="Arial" panose="020B0604020202020204" pitchFamily="34" charset="0"/>
                </a:rPr>
                <a:t>Scatter plotting</a:t>
              </a:r>
            </a:p>
          </p:txBody>
        </p:sp>
        <p:sp>
          <p:nvSpPr>
            <p:cNvPr id="32" name="矩形 31">
              <a:extLst>
                <a:ext uri="{FF2B5EF4-FFF2-40B4-BE49-F238E27FC236}">
                  <a16:creationId xmlns:a16="http://schemas.microsoft.com/office/drawing/2014/main" id="{FE236C98-7B24-4169-A888-82889A066098}"/>
                </a:ext>
              </a:extLst>
            </p:cNvPr>
            <p:cNvSpPr/>
            <p:nvPr/>
          </p:nvSpPr>
          <p:spPr>
            <a:xfrm>
              <a:off x="954743" y="1784256"/>
              <a:ext cx="1309975" cy="246221"/>
            </a:xfrm>
            <a:prstGeom prst="rect">
              <a:avLst/>
            </a:prstGeom>
          </p:spPr>
          <p:txBody>
            <a:bodyPr wrap="none">
              <a:spAutoFit/>
            </a:bodyPr>
            <a:lstStyle/>
            <a:p>
              <a:pPr algn="ctr"/>
              <a:r>
                <a:rPr lang="en-US" altLang="zh-TW" sz="1000" b="1" dirty="0">
                  <a:latin typeface="Arial" panose="020B0604020202020204" pitchFamily="34" charset="0"/>
                  <a:cs typeface="Arial" panose="020B0604020202020204" pitchFamily="34" charset="0"/>
                </a:rPr>
                <a:t>Plotting Functions</a:t>
              </a:r>
            </a:p>
          </p:txBody>
        </p:sp>
      </p:grpSp>
      <p:grpSp>
        <p:nvGrpSpPr>
          <p:cNvPr id="39" name="群組 38">
            <a:extLst>
              <a:ext uri="{FF2B5EF4-FFF2-40B4-BE49-F238E27FC236}">
                <a16:creationId xmlns:a16="http://schemas.microsoft.com/office/drawing/2014/main" id="{A0458557-4E8C-4590-A588-1627ECEB0BC9}"/>
              </a:ext>
            </a:extLst>
          </p:cNvPr>
          <p:cNvGrpSpPr/>
          <p:nvPr/>
        </p:nvGrpSpPr>
        <p:grpSpPr>
          <a:xfrm>
            <a:off x="4920404" y="1613336"/>
            <a:ext cx="1174750" cy="951814"/>
            <a:chOff x="1022350" y="1520964"/>
            <a:chExt cx="1174750" cy="951814"/>
          </a:xfrm>
        </p:grpSpPr>
        <p:sp>
          <p:nvSpPr>
            <p:cNvPr id="35" name="矩形: 圓角 34">
              <a:extLst>
                <a:ext uri="{FF2B5EF4-FFF2-40B4-BE49-F238E27FC236}">
                  <a16:creationId xmlns:a16="http://schemas.microsoft.com/office/drawing/2014/main" id="{8DDCE9EA-6173-4D19-B6C8-45652E14ACE4}"/>
                </a:ext>
              </a:extLst>
            </p:cNvPr>
            <p:cNvSpPr/>
            <p:nvPr/>
          </p:nvSpPr>
          <p:spPr>
            <a:xfrm>
              <a:off x="1022350" y="1520964"/>
              <a:ext cx="1174750" cy="241300"/>
            </a:xfrm>
            <a:prstGeom prst="roundRect">
              <a:avLst/>
            </a:prstGeom>
            <a:solidFill>
              <a:srgbClr val="0000FF"/>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Arial" panose="020B0604020202020204" pitchFamily="34" charset="0"/>
                  <a:cs typeface="Arial" panose="020B0604020202020204" pitchFamily="34" charset="0"/>
                </a:rPr>
                <a:t>Fitting</a:t>
              </a:r>
              <a:endParaRPr lang="zh-TW" altLang="en-US" dirty="0">
                <a:solidFill>
                  <a:schemeClr val="bg1"/>
                </a:solidFill>
                <a:latin typeface="Arial" panose="020B0604020202020204" pitchFamily="34" charset="0"/>
                <a:cs typeface="Arial" panose="020B0604020202020204" pitchFamily="34" charset="0"/>
              </a:endParaRPr>
            </a:p>
          </p:txBody>
        </p:sp>
        <p:sp>
          <p:nvSpPr>
            <p:cNvPr id="36" name="矩形: 圓角 35">
              <a:extLst>
                <a:ext uri="{FF2B5EF4-FFF2-40B4-BE49-F238E27FC236}">
                  <a16:creationId xmlns:a16="http://schemas.microsoft.com/office/drawing/2014/main" id="{3D0CD4F6-BE84-4A21-8AC1-3DC4B1D4D402}"/>
                </a:ext>
              </a:extLst>
            </p:cNvPr>
            <p:cNvSpPr/>
            <p:nvPr/>
          </p:nvSpPr>
          <p:spPr>
            <a:xfrm>
              <a:off x="1022350" y="1781314"/>
              <a:ext cx="1174750" cy="691464"/>
            </a:xfrm>
            <a:prstGeom prst="roundRect">
              <a:avLst>
                <a:gd name="adj" fmla="val 4973"/>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44EDE961-D09F-4F0D-A835-C8F970C95781}"/>
                </a:ext>
              </a:extLst>
            </p:cNvPr>
            <p:cNvSpPr/>
            <p:nvPr/>
          </p:nvSpPr>
          <p:spPr>
            <a:xfrm>
              <a:off x="1050924" y="1964947"/>
              <a:ext cx="1117600" cy="369332"/>
            </a:xfrm>
            <a:prstGeom prst="rect">
              <a:avLst/>
            </a:prstGeom>
            <a:ln>
              <a:noFill/>
              <a:prstDash val="dash"/>
            </a:ln>
          </p:spPr>
          <p:txBody>
            <a:bodyPr wrap="square">
              <a:spAutoFit/>
            </a:bodyPr>
            <a:lstStyle/>
            <a:p>
              <a:pPr algn="ctr"/>
              <a:r>
                <a:rPr lang="en-US" altLang="zh-TW" sz="900" dirty="0">
                  <a:latin typeface="Arial" panose="020B0604020202020204" pitchFamily="34" charset="0"/>
                  <a:cs typeface="Arial" panose="020B0604020202020204" pitchFamily="34" charset="0"/>
                </a:rPr>
                <a:t>  Fit models </a:t>
              </a:r>
            </a:p>
            <a:p>
              <a:pPr algn="ctr"/>
              <a:r>
                <a:rPr lang="en-US" altLang="zh-TW" sz="900" dirty="0">
                  <a:latin typeface="Arial" panose="020B0604020202020204" pitchFamily="34" charset="0"/>
                  <a:cs typeface="Arial" panose="020B0604020202020204" pitchFamily="34" charset="0"/>
                </a:rPr>
                <a:t>Save models</a:t>
              </a:r>
            </a:p>
          </p:txBody>
        </p:sp>
        <p:sp>
          <p:nvSpPr>
            <p:cNvPr id="38" name="矩形 37">
              <a:extLst>
                <a:ext uri="{FF2B5EF4-FFF2-40B4-BE49-F238E27FC236}">
                  <a16:creationId xmlns:a16="http://schemas.microsoft.com/office/drawing/2014/main" id="{3BFB82AC-17C1-4C75-8670-097D9CB2CFFC}"/>
                </a:ext>
              </a:extLst>
            </p:cNvPr>
            <p:cNvSpPr/>
            <p:nvPr/>
          </p:nvSpPr>
          <p:spPr>
            <a:xfrm>
              <a:off x="1118244" y="1784256"/>
              <a:ext cx="982961" cy="246221"/>
            </a:xfrm>
            <a:prstGeom prst="rect">
              <a:avLst/>
            </a:prstGeom>
            <a:ln>
              <a:noFill/>
              <a:prstDash val="dash"/>
            </a:ln>
          </p:spPr>
          <p:txBody>
            <a:bodyPr wrap="none">
              <a:spAutoFit/>
            </a:bodyPr>
            <a:lstStyle/>
            <a:p>
              <a:pPr algn="ctr"/>
              <a:r>
                <a:rPr lang="en-US" altLang="zh-TW" sz="1000" b="1" dirty="0">
                  <a:latin typeface="Arial" panose="020B0604020202020204" pitchFamily="34" charset="0"/>
                  <a:cs typeface="Arial" panose="020B0604020202020204" pitchFamily="34" charset="0"/>
                </a:rPr>
                <a:t>Model Fitting</a:t>
              </a:r>
            </a:p>
          </p:txBody>
        </p:sp>
      </p:grpSp>
      <p:grpSp>
        <p:nvGrpSpPr>
          <p:cNvPr id="49" name="群組 48">
            <a:extLst>
              <a:ext uri="{FF2B5EF4-FFF2-40B4-BE49-F238E27FC236}">
                <a16:creationId xmlns:a16="http://schemas.microsoft.com/office/drawing/2014/main" id="{FE297773-612F-44DB-88DD-20B7718F59D5}"/>
              </a:ext>
            </a:extLst>
          </p:cNvPr>
          <p:cNvGrpSpPr/>
          <p:nvPr/>
        </p:nvGrpSpPr>
        <p:grpSpPr>
          <a:xfrm>
            <a:off x="3482142" y="1613336"/>
            <a:ext cx="1174750" cy="951814"/>
            <a:chOff x="1022350" y="1520964"/>
            <a:chExt cx="1174750" cy="951814"/>
          </a:xfrm>
        </p:grpSpPr>
        <p:sp>
          <p:nvSpPr>
            <p:cNvPr id="45" name="矩形: 圓角 44">
              <a:extLst>
                <a:ext uri="{FF2B5EF4-FFF2-40B4-BE49-F238E27FC236}">
                  <a16:creationId xmlns:a16="http://schemas.microsoft.com/office/drawing/2014/main" id="{7D47B407-8A75-47E4-9465-DD45B5B17136}"/>
                </a:ext>
              </a:extLst>
            </p:cNvPr>
            <p:cNvSpPr/>
            <p:nvPr/>
          </p:nvSpPr>
          <p:spPr>
            <a:xfrm>
              <a:off x="1022350" y="1520964"/>
              <a:ext cx="1174750" cy="2413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bg1"/>
                  </a:solidFill>
                  <a:latin typeface="Arial" panose="020B0604020202020204" pitchFamily="34" charset="0"/>
                  <a:cs typeface="Arial" panose="020B0604020202020204" pitchFamily="34" charset="0"/>
                </a:rPr>
                <a:t>Generator</a:t>
              </a:r>
              <a:endParaRPr lang="zh-TW" altLang="en-US" sz="1600" dirty="0">
                <a:solidFill>
                  <a:schemeClr val="bg1"/>
                </a:solidFill>
                <a:latin typeface="Arial" panose="020B0604020202020204" pitchFamily="34" charset="0"/>
                <a:cs typeface="Arial" panose="020B0604020202020204" pitchFamily="34" charset="0"/>
              </a:endParaRPr>
            </a:p>
          </p:txBody>
        </p:sp>
        <p:sp>
          <p:nvSpPr>
            <p:cNvPr id="46" name="矩形: 圓角 45">
              <a:extLst>
                <a:ext uri="{FF2B5EF4-FFF2-40B4-BE49-F238E27FC236}">
                  <a16:creationId xmlns:a16="http://schemas.microsoft.com/office/drawing/2014/main" id="{5AEC89D9-4823-4FFE-8AD8-DECBECC116E2}"/>
                </a:ext>
              </a:extLst>
            </p:cNvPr>
            <p:cNvSpPr/>
            <p:nvPr/>
          </p:nvSpPr>
          <p:spPr>
            <a:xfrm>
              <a:off x="1022350" y="1781314"/>
              <a:ext cx="1174750" cy="691464"/>
            </a:xfrm>
            <a:prstGeom prst="roundRect">
              <a:avLst>
                <a:gd name="adj" fmla="val 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073258A7-5271-4D54-BA8D-49A5D31A728E}"/>
                </a:ext>
              </a:extLst>
            </p:cNvPr>
            <p:cNvSpPr/>
            <p:nvPr/>
          </p:nvSpPr>
          <p:spPr>
            <a:xfrm>
              <a:off x="1050924" y="1964947"/>
              <a:ext cx="1117600" cy="369332"/>
            </a:xfrm>
            <a:prstGeom prst="rect">
              <a:avLst/>
            </a:prstGeom>
          </p:spPr>
          <p:txBody>
            <a:bodyPr wrap="square">
              <a:spAutoFit/>
            </a:bodyPr>
            <a:lstStyle/>
            <a:p>
              <a:pPr algn="ctr"/>
              <a:r>
                <a:rPr lang="en-US" altLang="zh-TW" sz="900" dirty="0">
                  <a:latin typeface="Arial" panose="020B0604020202020204" pitchFamily="34" charset="0"/>
                  <a:cs typeface="Arial" panose="020B0604020202020204" pitchFamily="34" charset="0"/>
                </a:rPr>
                <a:t>Calculating</a:t>
              </a:r>
            </a:p>
            <a:p>
              <a:pPr algn="ctr"/>
              <a:r>
                <a:rPr lang="en-US" altLang="zh-TW" sz="900" dirty="0">
                  <a:latin typeface="Arial" panose="020B0604020202020204" pitchFamily="34" charset="0"/>
                  <a:cs typeface="Arial" panose="020B0604020202020204" pitchFamily="34" charset="0"/>
                </a:rPr>
                <a:t>Output data</a:t>
              </a:r>
            </a:p>
          </p:txBody>
        </p:sp>
        <p:sp>
          <p:nvSpPr>
            <p:cNvPr id="48" name="矩形 47">
              <a:extLst>
                <a:ext uri="{FF2B5EF4-FFF2-40B4-BE49-F238E27FC236}">
                  <a16:creationId xmlns:a16="http://schemas.microsoft.com/office/drawing/2014/main" id="{E81A1D30-99BC-4BC7-B4E2-8B990F0F4E27}"/>
                </a:ext>
              </a:extLst>
            </p:cNvPr>
            <p:cNvSpPr/>
            <p:nvPr/>
          </p:nvSpPr>
          <p:spPr>
            <a:xfrm>
              <a:off x="1023672" y="1784256"/>
              <a:ext cx="1172117" cy="246221"/>
            </a:xfrm>
            <a:prstGeom prst="rect">
              <a:avLst/>
            </a:prstGeom>
          </p:spPr>
          <p:txBody>
            <a:bodyPr wrap="none">
              <a:spAutoFit/>
            </a:bodyPr>
            <a:lstStyle/>
            <a:p>
              <a:pPr algn="ctr"/>
              <a:r>
                <a:rPr lang="en-US" altLang="zh-TW" sz="1000" b="1" dirty="0">
                  <a:latin typeface="Arial" panose="020B0604020202020204" pitchFamily="34" charset="0"/>
                  <a:cs typeface="Arial" panose="020B0604020202020204" pitchFamily="34" charset="0"/>
                </a:rPr>
                <a:t>Data Generating</a:t>
              </a:r>
            </a:p>
          </p:txBody>
        </p:sp>
      </p:grpSp>
      <p:pic>
        <p:nvPicPr>
          <p:cNvPr id="43" name="圖形 42" descr="向右箭頭">
            <a:extLst>
              <a:ext uri="{FF2B5EF4-FFF2-40B4-BE49-F238E27FC236}">
                <a16:creationId xmlns:a16="http://schemas.microsoft.com/office/drawing/2014/main" id="{86065554-919A-44E7-B1AC-4146FB4CB0E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52073" y="2516587"/>
            <a:ext cx="569261" cy="569261"/>
          </a:xfrm>
          <a:prstGeom prst="rect">
            <a:avLst/>
          </a:prstGeom>
        </p:spPr>
      </p:pic>
      <p:pic>
        <p:nvPicPr>
          <p:cNvPr id="51" name="圖形 50" descr="向右箭頭">
            <a:extLst>
              <a:ext uri="{FF2B5EF4-FFF2-40B4-BE49-F238E27FC236}">
                <a16:creationId xmlns:a16="http://schemas.microsoft.com/office/drawing/2014/main" id="{1804E94C-063C-4840-9B18-F18B37545E1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a:off x="2660151" y="2249606"/>
            <a:ext cx="569261" cy="569261"/>
          </a:xfrm>
          <a:prstGeom prst="rect">
            <a:avLst/>
          </a:prstGeom>
        </p:spPr>
      </p:pic>
      <p:pic>
        <p:nvPicPr>
          <p:cNvPr id="54" name="圖形 53" descr="向右箭頭">
            <a:extLst>
              <a:ext uri="{FF2B5EF4-FFF2-40B4-BE49-F238E27FC236}">
                <a16:creationId xmlns:a16="http://schemas.microsoft.com/office/drawing/2014/main" id="{E3A5C4F4-8B5D-4454-AD6F-98FA517ABA8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596279" y="4985769"/>
            <a:ext cx="569261" cy="569261"/>
          </a:xfrm>
          <a:prstGeom prst="rect">
            <a:avLst/>
          </a:prstGeom>
        </p:spPr>
      </p:pic>
      <p:grpSp>
        <p:nvGrpSpPr>
          <p:cNvPr id="63" name="群組 62">
            <a:extLst>
              <a:ext uri="{FF2B5EF4-FFF2-40B4-BE49-F238E27FC236}">
                <a16:creationId xmlns:a16="http://schemas.microsoft.com/office/drawing/2014/main" id="{DA244E0B-2F7A-498D-8697-972173F4C61C}"/>
              </a:ext>
            </a:extLst>
          </p:cNvPr>
          <p:cNvGrpSpPr/>
          <p:nvPr/>
        </p:nvGrpSpPr>
        <p:grpSpPr>
          <a:xfrm>
            <a:off x="4189444" y="4719378"/>
            <a:ext cx="1174750" cy="951814"/>
            <a:chOff x="1022350" y="1520964"/>
            <a:chExt cx="1174750" cy="951814"/>
          </a:xfrm>
        </p:grpSpPr>
        <p:sp>
          <p:nvSpPr>
            <p:cNvPr id="65" name="矩形: 圓角 2">
              <a:extLst>
                <a:ext uri="{FF2B5EF4-FFF2-40B4-BE49-F238E27FC236}">
                  <a16:creationId xmlns:a16="http://schemas.microsoft.com/office/drawing/2014/main" id="{EAAE5927-C5B7-4161-928B-D618302BC2BE}"/>
                </a:ext>
              </a:extLst>
            </p:cNvPr>
            <p:cNvSpPr/>
            <p:nvPr/>
          </p:nvSpPr>
          <p:spPr>
            <a:xfrm>
              <a:off x="1022350" y="1520964"/>
              <a:ext cx="1174750" cy="2413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Arial" panose="020B0604020202020204" pitchFamily="34" charset="0"/>
                  <a:cs typeface="Arial" panose="020B0604020202020204" pitchFamily="34" charset="0"/>
                </a:rPr>
                <a:t>Usage</a:t>
              </a:r>
              <a:endParaRPr lang="zh-TW" altLang="en-US" dirty="0">
                <a:solidFill>
                  <a:schemeClr val="bg1"/>
                </a:solidFill>
                <a:latin typeface="Arial" panose="020B0604020202020204" pitchFamily="34" charset="0"/>
                <a:cs typeface="Arial" panose="020B0604020202020204" pitchFamily="34" charset="0"/>
              </a:endParaRPr>
            </a:p>
          </p:txBody>
        </p:sp>
        <p:sp>
          <p:nvSpPr>
            <p:cNvPr id="67" name="矩形: 圓角 3">
              <a:extLst>
                <a:ext uri="{FF2B5EF4-FFF2-40B4-BE49-F238E27FC236}">
                  <a16:creationId xmlns:a16="http://schemas.microsoft.com/office/drawing/2014/main" id="{FA23813D-FD1D-46E1-B173-A7FFF4047765}"/>
                </a:ext>
              </a:extLst>
            </p:cNvPr>
            <p:cNvSpPr/>
            <p:nvPr/>
          </p:nvSpPr>
          <p:spPr>
            <a:xfrm>
              <a:off x="1022350" y="1781314"/>
              <a:ext cx="1174750" cy="691464"/>
            </a:xfrm>
            <a:prstGeom prst="roundRect">
              <a:avLst>
                <a:gd name="adj" fmla="val 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latin typeface="Arial" panose="020B0604020202020204" pitchFamily="34" charset="0"/>
                <a:cs typeface="Arial" panose="020B0604020202020204" pitchFamily="34" charset="0"/>
              </a:endParaRPr>
            </a:p>
          </p:txBody>
        </p:sp>
        <p:sp>
          <p:nvSpPr>
            <p:cNvPr id="69" name="矩形 68">
              <a:extLst>
                <a:ext uri="{FF2B5EF4-FFF2-40B4-BE49-F238E27FC236}">
                  <a16:creationId xmlns:a16="http://schemas.microsoft.com/office/drawing/2014/main" id="{AFB30674-7104-4A3A-B1D4-0C20E6D20EA3}"/>
                </a:ext>
              </a:extLst>
            </p:cNvPr>
            <p:cNvSpPr/>
            <p:nvPr/>
          </p:nvSpPr>
          <p:spPr>
            <a:xfrm>
              <a:off x="1050924" y="1964947"/>
              <a:ext cx="1117600" cy="507831"/>
            </a:xfrm>
            <a:prstGeom prst="rect">
              <a:avLst/>
            </a:prstGeom>
          </p:spPr>
          <p:txBody>
            <a:bodyPr wrap="square">
              <a:spAutoFit/>
            </a:bodyPr>
            <a:lstStyle/>
            <a:p>
              <a:pPr algn="ctr"/>
              <a:r>
                <a:rPr lang="en-US" altLang="zh-TW" sz="900" dirty="0">
                  <a:latin typeface="Arial" panose="020B0604020202020204" pitchFamily="34" charset="0"/>
                  <a:cs typeface="Arial" panose="020B0604020202020204" pitchFamily="34" charset="0"/>
                </a:rPr>
                <a:t>Data generation  </a:t>
              </a:r>
            </a:p>
            <a:p>
              <a:pPr algn="ctr"/>
              <a:r>
                <a:rPr lang="en-US" altLang="zh-TW" sz="900" dirty="0">
                  <a:latin typeface="Arial" panose="020B0604020202020204" pitchFamily="34" charset="0"/>
                  <a:cs typeface="Arial" panose="020B0604020202020204" pitchFamily="34" charset="0"/>
                </a:rPr>
                <a:t>ML model</a:t>
              </a:r>
            </a:p>
            <a:p>
              <a:pPr algn="ctr"/>
              <a:r>
                <a:rPr lang="en-US" altLang="zh-TW" sz="900" dirty="0">
                  <a:latin typeface="Arial" panose="020B0604020202020204" pitchFamily="34" charset="0"/>
                  <a:cs typeface="Arial" panose="020B0604020202020204" pitchFamily="34" charset="0"/>
                </a:rPr>
                <a:t>Plotting</a:t>
              </a:r>
            </a:p>
          </p:txBody>
        </p:sp>
        <p:sp>
          <p:nvSpPr>
            <p:cNvPr id="71" name="矩形 70">
              <a:extLst>
                <a:ext uri="{FF2B5EF4-FFF2-40B4-BE49-F238E27FC236}">
                  <a16:creationId xmlns:a16="http://schemas.microsoft.com/office/drawing/2014/main" id="{9502DF88-DFB4-4E50-9812-0C154319D3D0}"/>
                </a:ext>
              </a:extLst>
            </p:cNvPr>
            <p:cNvSpPr/>
            <p:nvPr/>
          </p:nvSpPr>
          <p:spPr>
            <a:xfrm>
              <a:off x="1136677" y="1784256"/>
              <a:ext cx="946093" cy="246221"/>
            </a:xfrm>
            <a:prstGeom prst="rect">
              <a:avLst/>
            </a:prstGeom>
          </p:spPr>
          <p:txBody>
            <a:bodyPr wrap="none">
              <a:spAutoFit/>
            </a:bodyPr>
            <a:lstStyle/>
            <a:p>
              <a:pPr algn="ctr"/>
              <a:r>
                <a:rPr lang="en-US" altLang="zh-TW" sz="1000" b="1" dirty="0">
                  <a:latin typeface="Arial" panose="020B0604020202020204" pitchFamily="34" charset="0"/>
                  <a:cs typeface="Arial" panose="020B0604020202020204" pitchFamily="34" charset="0"/>
                </a:rPr>
                <a:t>Model Using</a:t>
              </a:r>
            </a:p>
          </p:txBody>
        </p:sp>
      </p:grpSp>
      <p:grpSp>
        <p:nvGrpSpPr>
          <p:cNvPr id="82" name="群組 81">
            <a:extLst>
              <a:ext uri="{FF2B5EF4-FFF2-40B4-BE49-F238E27FC236}">
                <a16:creationId xmlns:a16="http://schemas.microsoft.com/office/drawing/2014/main" id="{DA244E0B-2F7A-498D-8697-972173F4C61C}"/>
              </a:ext>
            </a:extLst>
          </p:cNvPr>
          <p:cNvGrpSpPr/>
          <p:nvPr/>
        </p:nvGrpSpPr>
        <p:grpSpPr>
          <a:xfrm>
            <a:off x="6388633" y="4719378"/>
            <a:ext cx="1174750" cy="951814"/>
            <a:chOff x="1022350" y="1520964"/>
            <a:chExt cx="1174750" cy="951814"/>
          </a:xfrm>
        </p:grpSpPr>
        <p:sp>
          <p:nvSpPr>
            <p:cNvPr id="83" name="矩形: 圓角 2">
              <a:extLst>
                <a:ext uri="{FF2B5EF4-FFF2-40B4-BE49-F238E27FC236}">
                  <a16:creationId xmlns:a16="http://schemas.microsoft.com/office/drawing/2014/main" id="{EAAE5927-C5B7-4161-928B-D618302BC2BE}"/>
                </a:ext>
              </a:extLst>
            </p:cNvPr>
            <p:cNvSpPr/>
            <p:nvPr/>
          </p:nvSpPr>
          <p:spPr>
            <a:xfrm>
              <a:off x="1022350" y="1520964"/>
              <a:ext cx="1174750" cy="2413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Arial" panose="020B0604020202020204" pitchFamily="34" charset="0"/>
                  <a:cs typeface="Arial" panose="020B0604020202020204" pitchFamily="34" charset="0"/>
                </a:rPr>
                <a:t>GUI</a:t>
              </a:r>
              <a:endParaRPr lang="zh-TW" altLang="en-US" dirty="0">
                <a:solidFill>
                  <a:schemeClr val="bg1"/>
                </a:solidFill>
                <a:latin typeface="Arial" panose="020B0604020202020204" pitchFamily="34" charset="0"/>
                <a:cs typeface="Arial" panose="020B0604020202020204" pitchFamily="34" charset="0"/>
              </a:endParaRPr>
            </a:p>
          </p:txBody>
        </p:sp>
        <p:sp>
          <p:nvSpPr>
            <p:cNvPr id="84" name="矩形: 圓角 3">
              <a:extLst>
                <a:ext uri="{FF2B5EF4-FFF2-40B4-BE49-F238E27FC236}">
                  <a16:creationId xmlns:a16="http://schemas.microsoft.com/office/drawing/2014/main" id="{FA23813D-FD1D-46E1-B173-A7FFF4047765}"/>
                </a:ext>
              </a:extLst>
            </p:cNvPr>
            <p:cNvSpPr/>
            <p:nvPr/>
          </p:nvSpPr>
          <p:spPr>
            <a:xfrm>
              <a:off x="1022350" y="1781314"/>
              <a:ext cx="1174750" cy="691464"/>
            </a:xfrm>
            <a:prstGeom prst="roundRect">
              <a:avLst>
                <a:gd name="adj" fmla="val 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latin typeface="Arial" panose="020B0604020202020204" pitchFamily="34" charset="0"/>
                <a:cs typeface="Arial" panose="020B0604020202020204" pitchFamily="34" charset="0"/>
              </a:endParaRPr>
            </a:p>
          </p:txBody>
        </p:sp>
        <p:sp>
          <p:nvSpPr>
            <p:cNvPr id="85" name="矩形 84">
              <a:extLst>
                <a:ext uri="{FF2B5EF4-FFF2-40B4-BE49-F238E27FC236}">
                  <a16:creationId xmlns:a16="http://schemas.microsoft.com/office/drawing/2014/main" id="{AFB30674-7104-4A3A-B1D4-0C20E6D20EA3}"/>
                </a:ext>
              </a:extLst>
            </p:cNvPr>
            <p:cNvSpPr/>
            <p:nvPr/>
          </p:nvSpPr>
          <p:spPr>
            <a:xfrm>
              <a:off x="1050924" y="1964947"/>
              <a:ext cx="1117600" cy="369332"/>
            </a:xfrm>
            <a:prstGeom prst="rect">
              <a:avLst/>
            </a:prstGeom>
          </p:spPr>
          <p:txBody>
            <a:bodyPr wrap="square">
              <a:spAutoFit/>
            </a:bodyPr>
            <a:lstStyle/>
            <a:p>
              <a:pPr algn="ctr"/>
              <a:r>
                <a:rPr lang="en-US" altLang="zh-TW" sz="900" dirty="0">
                  <a:latin typeface="Arial" panose="020B0604020202020204" pitchFamily="34" charset="0"/>
                  <a:cs typeface="Arial" panose="020B0604020202020204" pitchFamily="34" charset="0"/>
                </a:rPr>
                <a:t>Model choosing</a:t>
              </a:r>
            </a:p>
            <a:p>
              <a:pPr algn="ctr"/>
              <a:r>
                <a:rPr lang="en-US" altLang="zh-TW" sz="900" dirty="0">
                  <a:latin typeface="Arial" panose="020B0604020202020204" pitchFamily="34" charset="0"/>
                  <a:cs typeface="Arial" panose="020B0604020202020204" pitchFamily="34" charset="0"/>
                </a:rPr>
                <a:t>Parameter Input</a:t>
              </a:r>
            </a:p>
          </p:txBody>
        </p:sp>
        <p:sp>
          <p:nvSpPr>
            <p:cNvPr id="86" name="矩形 85">
              <a:extLst>
                <a:ext uri="{FF2B5EF4-FFF2-40B4-BE49-F238E27FC236}">
                  <a16:creationId xmlns:a16="http://schemas.microsoft.com/office/drawing/2014/main" id="{9502DF88-DFB4-4E50-9812-0C154319D3D0}"/>
                </a:ext>
              </a:extLst>
            </p:cNvPr>
            <p:cNvSpPr/>
            <p:nvPr/>
          </p:nvSpPr>
          <p:spPr>
            <a:xfrm>
              <a:off x="1091793" y="1784256"/>
              <a:ext cx="1035861" cy="246221"/>
            </a:xfrm>
            <a:prstGeom prst="rect">
              <a:avLst/>
            </a:prstGeom>
          </p:spPr>
          <p:txBody>
            <a:bodyPr wrap="none">
              <a:spAutoFit/>
            </a:bodyPr>
            <a:lstStyle/>
            <a:p>
              <a:pPr algn="ctr"/>
              <a:r>
                <a:rPr lang="en-US" altLang="zh-TW" sz="1000" b="1" dirty="0">
                  <a:latin typeface="Arial" panose="020B0604020202020204" pitchFamily="34" charset="0"/>
                  <a:cs typeface="Arial" panose="020B0604020202020204" pitchFamily="34" charset="0"/>
                </a:rPr>
                <a:t>User Interface</a:t>
              </a:r>
            </a:p>
          </p:txBody>
        </p:sp>
      </p:grpSp>
      <p:pic>
        <p:nvPicPr>
          <p:cNvPr id="5" name="圖形 4" descr="向右箭頭">
            <a:extLst>
              <a:ext uri="{FF2B5EF4-FFF2-40B4-BE49-F238E27FC236}">
                <a16:creationId xmlns:a16="http://schemas.microsoft.com/office/drawing/2014/main" id="{4C560B2E-060F-494F-8951-953FEE16076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5400000">
            <a:off x="4492186" y="3963710"/>
            <a:ext cx="569261" cy="569261"/>
          </a:xfrm>
          <a:prstGeom prst="rect">
            <a:avLst/>
          </a:prstGeom>
        </p:spPr>
      </p:pic>
    </p:spTree>
    <p:extLst>
      <p:ext uri="{BB962C8B-B14F-4D97-AF65-F5344CB8AC3E}">
        <p14:creationId xmlns:p14="http://schemas.microsoft.com/office/powerpoint/2010/main" val="2478629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031599"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Graphical User Interface:</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Testing model technique</a:t>
            </a:r>
          </a:p>
        </p:txBody>
      </p:sp>
      <p:grpSp>
        <p:nvGrpSpPr>
          <p:cNvPr id="3" name="群組 2">
            <a:extLst>
              <a:ext uri="{FF2B5EF4-FFF2-40B4-BE49-F238E27FC236}">
                <a16:creationId xmlns:a16="http://schemas.microsoft.com/office/drawing/2014/main" id="{DA244E0B-2F7A-498D-8697-972173F4C61C}"/>
              </a:ext>
            </a:extLst>
          </p:cNvPr>
          <p:cNvGrpSpPr/>
          <p:nvPr/>
        </p:nvGrpSpPr>
        <p:grpSpPr>
          <a:xfrm>
            <a:off x="5595408" y="662510"/>
            <a:ext cx="2920513" cy="1261150"/>
            <a:chOff x="1022350" y="1520964"/>
            <a:chExt cx="1174750" cy="1071664"/>
          </a:xfrm>
        </p:grpSpPr>
        <p:sp>
          <p:nvSpPr>
            <p:cNvPr id="4" name="矩形: 圓角 2">
              <a:extLst>
                <a:ext uri="{FF2B5EF4-FFF2-40B4-BE49-F238E27FC236}">
                  <a16:creationId xmlns:a16="http://schemas.microsoft.com/office/drawing/2014/main" id="{EAAE5927-C5B7-4161-928B-D618302BC2BE}"/>
                </a:ext>
              </a:extLst>
            </p:cNvPr>
            <p:cNvSpPr/>
            <p:nvPr/>
          </p:nvSpPr>
          <p:spPr>
            <a:xfrm>
              <a:off x="1022350" y="1520964"/>
              <a:ext cx="1174750" cy="2413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latin typeface="Arial" panose="020B0604020202020204" pitchFamily="34" charset="0"/>
                  <a:cs typeface="Arial" panose="020B0604020202020204" pitchFamily="34" charset="0"/>
                </a:rPr>
                <a:t>Qt</a:t>
              </a:r>
              <a:r>
                <a:rPr lang="en-US" altLang="zh-TW" dirty="0">
                  <a:solidFill>
                    <a:schemeClr val="bg1"/>
                  </a:solidFill>
                  <a:latin typeface="Arial" panose="020B0604020202020204" pitchFamily="34" charset="0"/>
                  <a:cs typeface="Arial" panose="020B0604020202020204" pitchFamily="34" charset="0"/>
                </a:rPr>
                <a:t> Designer</a:t>
              </a:r>
              <a:endParaRPr lang="zh-TW" altLang="en-US" dirty="0">
                <a:solidFill>
                  <a:schemeClr val="bg1"/>
                </a:solidFill>
                <a:latin typeface="Arial" panose="020B0604020202020204" pitchFamily="34" charset="0"/>
                <a:cs typeface="Arial" panose="020B0604020202020204" pitchFamily="34" charset="0"/>
              </a:endParaRPr>
            </a:p>
          </p:txBody>
        </p:sp>
        <p:sp>
          <p:nvSpPr>
            <p:cNvPr id="5" name="矩形: 圓角 3">
              <a:extLst>
                <a:ext uri="{FF2B5EF4-FFF2-40B4-BE49-F238E27FC236}">
                  <a16:creationId xmlns:a16="http://schemas.microsoft.com/office/drawing/2014/main" id="{FA23813D-FD1D-46E1-B173-A7FFF4047765}"/>
                </a:ext>
              </a:extLst>
            </p:cNvPr>
            <p:cNvSpPr/>
            <p:nvPr/>
          </p:nvSpPr>
          <p:spPr>
            <a:xfrm>
              <a:off x="1022350" y="1781314"/>
              <a:ext cx="1174750" cy="809319"/>
            </a:xfrm>
            <a:prstGeom prst="roundRect">
              <a:avLst>
                <a:gd name="adj" fmla="val 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AFB30674-7104-4A3A-B1D4-0C20E6D20EA3}"/>
                </a:ext>
              </a:extLst>
            </p:cNvPr>
            <p:cNvSpPr/>
            <p:nvPr/>
          </p:nvSpPr>
          <p:spPr>
            <a:xfrm>
              <a:off x="1050924" y="1964947"/>
              <a:ext cx="1117600" cy="627681"/>
            </a:xfrm>
            <a:prstGeom prst="rect">
              <a:avLst/>
            </a:prstGeom>
          </p:spPr>
          <p:txBody>
            <a:bodyPr wrap="square">
              <a:spAutoFit/>
            </a:bodyPr>
            <a:lstStyle/>
            <a:p>
              <a:pPr algn="ctr"/>
              <a:r>
                <a:rPr lang="en-US" altLang="zh-TW" sz="1400" dirty="0">
                  <a:latin typeface="Arial" panose="020B0604020202020204" pitchFamily="34" charset="0"/>
                  <a:cs typeface="Arial" panose="020B0604020202020204" pitchFamily="34" charset="0"/>
                </a:rPr>
                <a:t>Button</a:t>
              </a:r>
            </a:p>
            <a:p>
              <a:pPr algn="ctr"/>
              <a:r>
                <a:rPr lang="en-US" altLang="zh-TW" sz="1400" dirty="0">
                  <a:latin typeface="Arial" panose="020B0604020202020204" pitchFamily="34" charset="0"/>
                  <a:cs typeface="Arial" panose="020B0604020202020204" pitchFamily="34" charset="0"/>
                </a:rPr>
                <a:t>Label text</a:t>
              </a:r>
            </a:p>
            <a:p>
              <a:pPr algn="ctr"/>
              <a:r>
                <a:rPr lang="en-US" altLang="zh-TW" sz="1400" dirty="0">
                  <a:latin typeface="Arial" panose="020B0604020202020204" pitchFamily="34" charset="0"/>
                  <a:cs typeface="Arial" panose="020B0604020202020204" pitchFamily="34" charset="0"/>
                </a:rPr>
                <a:t>Line editor</a:t>
              </a:r>
            </a:p>
          </p:txBody>
        </p:sp>
        <p:sp>
          <p:nvSpPr>
            <p:cNvPr id="7" name="矩形 6">
              <a:extLst>
                <a:ext uri="{FF2B5EF4-FFF2-40B4-BE49-F238E27FC236}">
                  <a16:creationId xmlns:a16="http://schemas.microsoft.com/office/drawing/2014/main" id="{9502DF88-DFB4-4E50-9812-0C154319D3D0}"/>
                </a:ext>
              </a:extLst>
            </p:cNvPr>
            <p:cNvSpPr/>
            <p:nvPr/>
          </p:nvSpPr>
          <p:spPr>
            <a:xfrm>
              <a:off x="1256350" y="1784256"/>
              <a:ext cx="706745" cy="287687"/>
            </a:xfrm>
            <a:prstGeom prst="rect">
              <a:avLst/>
            </a:prstGeom>
          </p:spPr>
          <p:txBody>
            <a:bodyPr wrap="none">
              <a:spAutoFit/>
            </a:bodyPr>
            <a:lstStyle/>
            <a:p>
              <a:pPr algn="ctr"/>
              <a:r>
                <a:rPr lang="en-US" altLang="zh-TW" sz="1600" b="1" dirty="0">
                  <a:latin typeface="Arial" panose="020B0604020202020204" pitchFamily="34" charset="0"/>
                  <a:cs typeface="Arial" panose="020B0604020202020204" pitchFamily="34" charset="0"/>
                </a:rPr>
                <a:t>Creating Widget</a:t>
              </a:r>
            </a:p>
          </p:txBody>
        </p:sp>
      </p:grpSp>
      <p:grpSp>
        <p:nvGrpSpPr>
          <p:cNvPr id="17" name="群組 16">
            <a:extLst>
              <a:ext uri="{FF2B5EF4-FFF2-40B4-BE49-F238E27FC236}">
                <a16:creationId xmlns:a16="http://schemas.microsoft.com/office/drawing/2014/main" id="{DA244E0B-2F7A-498D-8697-972173F4C61C}"/>
              </a:ext>
            </a:extLst>
          </p:cNvPr>
          <p:cNvGrpSpPr/>
          <p:nvPr/>
        </p:nvGrpSpPr>
        <p:grpSpPr>
          <a:xfrm>
            <a:off x="5595408" y="2852811"/>
            <a:ext cx="2920513" cy="1120109"/>
            <a:chOff x="1022350" y="1520964"/>
            <a:chExt cx="1174750" cy="951814"/>
          </a:xfrm>
        </p:grpSpPr>
        <p:sp>
          <p:nvSpPr>
            <p:cNvPr id="18" name="矩形: 圓角 2">
              <a:extLst>
                <a:ext uri="{FF2B5EF4-FFF2-40B4-BE49-F238E27FC236}">
                  <a16:creationId xmlns:a16="http://schemas.microsoft.com/office/drawing/2014/main" id="{EAAE5927-C5B7-4161-928B-D618302BC2BE}"/>
                </a:ext>
              </a:extLst>
            </p:cNvPr>
            <p:cNvSpPr/>
            <p:nvPr/>
          </p:nvSpPr>
          <p:spPr>
            <a:xfrm>
              <a:off x="1022350" y="1520964"/>
              <a:ext cx="1174750" cy="2413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Arial" panose="020B0604020202020204" pitchFamily="34" charset="0"/>
                  <a:cs typeface="Arial" panose="020B0604020202020204" pitchFamily="34" charset="0"/>
                </a:rPr>
                <a:t>UI</a:t>
              </a:r>
              <a:endParaRPr lang="zh-TW" altLang="en-US" dirty="0">
                <a:solidFill>
                  <a:schemeClr val="bg1"/>
                </a:solidFill>
                <a:latin typeface="Arial" panose="020B0604020202020204" pitchFamily="34" charset="0"/>
                <a:cs typeface="Arial" panose="020B0604020202020204" pitchFamily="34" charset="0"/>
              </a:endParaRPr>
            </a:p>
          </p:txBody>
        </p:sp>
        <p:sp>
          <p:nvSpPr>
            <p:cNvPr id="19" name="矩形: 圓角 3">
              <a:extLst>
                <a:ext uri="{FF2B5EF4-FFF2-40B4-BE49-F238E27FC236}">
                  <a16:creationId xmlns:a16="http://schemas.microsoft.com/office/drawing/2014/main" id="{FA23813D-FD1D-46E1-B173-A7FFF4047765}"/>
                </a:ext>
              </a:extLst>
            </p:cNvPr>
            <p:cNvSpPr/>
            <p:nvPr/>
          </p:nvSpPr>
          <p:spPr>
            <a:xfrm>
              <a:off x="1022350" y="1781314"/>
              <a:ext cx="1174750" cy="691464"/>
            </a:xfrm>
            <a:prstGeom prst="roundRect">
              <a:avLst>
                <a:gd name="adj" fmla="val 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AFB30674-7104-4A3A-B1D4-0C20E6D20EA3}"/>
                </a:ext>
              </a:extLst>
            </p:cNvPr>
            <p:cNvSpPr/>
            <p:nvPr/>
          </p:nvSpPr>
          <p:spPr>
            <a:xfrm>
              <a:off x="1050924" y="1964947"/>
              <a:ext cx="1117600" cy="261534"/>
            </a:xfrm>
            <a:prstGeom prst="rect">
              <a:avLst/>
            </a:prstGeom>
          </p:spPr>
          <p:txBody>
            <a:bodyPr wrap="square">
              <a:spAutoFit/>
            </a:bodyPr>
            <a:lstStyle/>
            <a:p>
              <a:pPr algn="ctr"/>
              <a:r>
                <a:rPr lang="en-US" altLang="zh-TW" sz="1400" dirty="0">
                  <a:latin typeface="Arial" panose="020B0604020202020204" pitchFamily="34" charset="0"/>
                  <a:cs typeface="Arial" panose="020B0604020202020204" pitchFamily="34" charset="0"/>
                </a:rPr>
                <a:t>Save the object info</a:t>
              </a:r>
            </a:p>
          </p:txBody>
        </p:sp>
        <p:sp>
          <p:nvSpPr>
            <p:cNvPr id="21" name="矩形 20">
              <a:extLst>
                <a:ext uri="{FF2B5EF4-FFF2-40B4-BE49-F238E27FC236}">
                  <a16:creationId xmlns:a16="http://schemas.microsoft.com/office/drawing/2014/main" id="{9502DF88-DFB4-4E50-9812-0C154319D3D0}"/>
                </a:ext>
              </a:extLst>
            </p:cNvPr>
            <p:cNvSpPr/>
            <p:nvPr/>
          </p:nvSpPr>
          <p:spPr>
            <a:xfrm>
              <a:off x="1360448" y="1784256"/>
              <a:ext cx="498555" cy="287687"/>
            </a:xfrm>
            <a:prstGeom prst="rect">
              <a:avLst/>
            </a:prstGeom>
          </p:spPr>
          <p:txBody>
            <a:bodyPr wrap="none">
              <a:spAutoFit/>
            </a:bodyPr>
            <a:lstStyle/>
            <a:p>
              <a:pPr algn="ctr"/>
              <a:r>
                <a:rPr lang="en-US" altLang="zh-TW" sz="1600" b="1" dirty="0">
                  <a:latin typeface="Arial" panose="020B0604020202020204" pitchFamily="34" charset="0"/>
                  <a:cs typeface="Arial" panose="020B0604020202020204" pitchFamily="34" charset="0"/>
                </a:rPr>
                <a:t>UI file (.</a:t>
              </a:r>
              <a:r>
                <a:rPr lang="en-US" altLang="zh-TW" sz="1600" b="1" dirty="0" err="1">
                  <a:latin typeface="Arial" panose="020B0604020202020204" pitchFamily="34" charset="0"/>
                  <a:cs typeface="Arial" panose="020B0604020202020204" pitchFamily="34" charset="0"/>
                </a:rPr>
                <a:t>ui</a:t>
              </a:r>
              <a:r>
                <a:rPr lang="en-US" altLang="zh-TW" sz="1600" b="1" dirty="0">
                  <a:latin typeface="Arial" panose="020B0604020202020204" pitchFamily="34" charset="0"/>
                  <a:cs typeface="Arial" panose="020B0604020202020204" pitchFamily="34" charset="0"/>
                </a:rPr>
                <a:t>) </a:t>
              </a:r>
            </a:p>
          </p:txBody>
        </p:sp>
      </p:grpSp>
      <p:grpSp>
        <p:nvGrpSpPr>
          <p:cNvPr id="22" name="群組 21">
            <a:extLst>
              <a:ext uri="{FF2B5EF4-FFF2-40B4-BE49-F238E27FC236}">
                <a16:creationId xmlns:a16="http://schemas.microsoft.com/office/drawing/2014/main" id="{DA244E0B-2F7A-498D-8697-972173F4C61C}"/>
              </a:ext>
            </a:extLst>
          </p:cNvPr>
          <p:cNvGrpSpPr/>
          <p:nvPr/>
        </p:nvGrpSpPr>
        <p:grpSpPr>
          <a:xfrm>
            <a:off x="5595408" y="4928203"/>
            <a:ext cx="2920513" cy="1120109"/>
            <a:chOff x="1022350" y="1520964"/>
            <a:chExt cx="1174750" cy="951814"/>
          </a:xfrm>
        </p:grpSpPr>
        <p:sp>
          <p:nvSpPr>
            <p:cNvPr id="23" name="矩形: 圓角 2">
              <a:extLst>
                <a:ext uri="{FF2B5EF4-FFF2-40B4-BE49-F238E27FC236}">
                  <a16:creationId xmlns:a16="http://schemas.microsoft.com/office/drawing/2014/main" id="{EAAE5927-C5B7-4161-928B-D618302BC2BE}"/>
                </a:ext>
              </a:extLst>
            </p:cNvPr>
            <p:cNvSpPr/>
            <p:nvPr/>
          </p:nvSpPr>
          <p:spPr>
            <a:xfrm>
              <a:off x="1022350" y="1520964"/>
              <a:ext cx="1174750" cy="2413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Arial" panose="020B0604020202020204" pitchFamily="34" charset="0"/>
                  <a:cs typeface="Arial" panose="020B0604020202020204" pitchFamily="34" charset="0"/>
                </a:rPr>
                <a:t>PyQt5</a:t>
              </a:r>
              <a:endParaRPr lang="zh-TW" altLang="en-US" dirty="0">
                <a:solidFill>
                  <a:schemeClr val="bg1"/>
                </a:solidFill>
                <a:latin typeface="Arial" panose="020B0604020202020204" pitchFamily="34" charset="0"/>
                <a:cs typeface="Arial" panose="020B0604020202020204" pitchFamily="34" charset="0"/>
              </a:endParaRPr>
            </a:p>
          </p:txBody>
        </p:sp>
        <p:sp>
          <p:nvSpPr>
            <p:cNvPr id="24" name="矩形: 圓角 3">
              <a:extLst>
                <a:ext uri="{FF2B5EF4-FFF2-40B4-BE49-F238E27FC236}">
                  <a16:creationId xmlns:a16="http://schemas.microsoft.com/office/drawing/2014/main" id="{FA23813D-FD1D-46E1-B173-A7FFF4047765}"/>
                </a:ext>
              </a:extLst>
            </p:cNvPr>
            <p:cNvSpPr/>
            <p:nvPr/>
          </p:nvSpPr>
          <p:spPr>
            <a:xfrm>
              <a:off x="1022350" y="1781314"/>
              <a:ext cx="1174750" cy="691464"/>
            </a:xfrm>
            <a:prstGeom prst="roundRect">
              <a:avLst>
                <a:gd name="adj" fmla="val 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AFB30674-7104-4A3A-B1D4-0C20E6D20EA3}"/>
                </a:ext>
              </a:extLst>
            </p:cNvPr>
            <p:cNvSpPr/>
            <p:nvPr/>
          </p:nvSpPr>
          <p:spPr>
            <a:xfrm>
              <a:off x="1050924" y="1964947"/>
              <a:ext cx="1117600" cy="261534"/>
            </a:xfrm>
            <a:prstGeom prst="rect">
              <a:avLst/>
            </a:prstGeom>
          </p:spPr>
          <p:txBody>
            <a:bodyPr wrap="square">
              <a:spAutoFit/>
            </a:bodyPr>
            <a:lstStyle/>
            <a:p>
              <a:pPr algn="ctr"/>
              <a:r>
                <a:rPr lang="en-US" altLang="zh-TW" sz="1400" dirty="0" err="1">
                  <a:latin typeface="Arial" panose="020B0604020202020204" pitchFamily="34" charset="0"/>
                  <a:cs typeface="Arial" panose="020B0604020202020204" pitchFamily="34" charset="0"/>
                </a:rPr>
                <a:t>Pythonized</a:t>
              </a:r>
              <a:r>
                <a:rPr lang="en-US" altLang="zh-TW" sz="1400" dirty="0">
                  <a:latin typeface="Arial" panose="020B0604020202020204" pitchFamily="34" charset="0"/>
                  <a:cs typeface="Arial" panose="020B0604020202020204" pitchFamily="34" charset="0"/>
                </a:rPr>
                <a:t> object info</a:t>
              </a:r>
            </a:p>
          </p:txBody>
        </p:sp>
        <p:sp>
          <p:nvSpPr>
            <p:cNvPr id="26" name="矩形 25">
              <a:extLst>
                <a:ext uri="{FF2B5EF4-FFF2-40B4-BE49-F238E27FC236}">
                  <a16:creationId xmlns:a16="http://schemas.microsoft.com/office/drawing/2014/main" id="{9502DF88-DFB4-4E50-9812-0C154319D3D0}"/>
                </a:ext>
              </a:extLst>
            </p:cNvPr>
            <p:cNvSpPr/>
            <p:nvPr/>
          </p:nvSpPr>
          <p:spPr>
            <a:xfrm>
              <a:off x="1262444" y="1784256"/>
              <a:ext cx="694572" cy="287687"/>
            </a:xfrm>
            <a:prstGeom prst="rect">
              <a:avLst/>
            </a:prstGeom>
          </p:spPr>
          <p:txBody>
            <a:bodyPr wrap="none">
              <a:spAutoFit/>
            </a:bodyPr>
            <a:lstStyle/>
            <a:p>
              <a:pPr algn="ctr"/>
              <a:r>
                <a:rPr lang="en-US" altLang="zh-TW" sz="1600" b="1" dirty="0">
                  <a:latin typeface="Arial" panose="020B0604020202020204" pitchFamily="34" charset="0"/>
                  <a:cs typeface="Arial" panose="020B0604020202020204" pitchFamily="34" charset="0"/>
                </a:rPr>
                <a:t>Python file (.</a:t>
              </a:r>
              <a:r>
                <a:rPr lang="en-US" altLang="zh-TW" sz="1600" b="1" dirty="0" err="1">
                  <a:latin typeface="Arial" panose="020B0604020202020204" pitchFamily="34" charset="0"/>
                  <a:cs typeface="Arial" panose="020B0604020202020204" pitchFamily="34" charset="0"/>
                </a:rPr>
                <a:t>py</a:t>
              </a:r>
              <a:r>
                <a:rPr lang="en-US" altLang="zh-TW" sz="1600" b="1" dirty="0">
                  <a:latin typeface="Arial" panose="020B0604020202020204" pitchFamily="34" charset="0"/>
                  <a:cs typeface="Arial" panose="020B0604020202020204" pitchFamily="34" charset="0"/>
                </a:rPr>
                <a:t>)</a:t>
              </a:r>
            </a:p>
          </p:txBody>
        </p:sp>
      </p:grpSp>
      <p:grpSp>
        <p:nvGrpSpPr>
          <p:cNvPr id="28" name="群組 27">
            <a:extLst>
              <a:ext uri="{FF2B5EF4-FFF2-40B4-BE49-F238E27FC236}">
                <a16:creationId xmlns:a16="http://schemas.microsoft.com/office/drawing/2014/main" id="{DA244E0B-2F7A-498D-8697-972173F4C61C}"/>
              </a:ext>
            </a:extLst>
          </p:cNvPr>
          <p:cNvGrpSpPr/>
          <p:nvPr/>
        </p:nvGrpSpPr>
        <p:grpSpPr>
          <a:xfrm>
            <a:off x="972608" y="4928203"/>
            <a:ext cx="2920513" cy="1120109"/>
            <a:chOff x="1022350" y="1520964"/>
            <a:chExt cx="1174750" cy="951814"/>
          </a:xfrm>
        </p:grpSpPr>
        <p:sp>
          <p:nvSpPr>
            <p:cNvPr id="29" name="矩形: 圓角 2">
              <a:extLst>
                <a:ext uri="{FF2B5EF4-FFF2-40B4-BE49-F238E27FC236}">
                  <a16:creationId xmlns:a16="http://schemas.microsoft.com/office/drawing/2014/main" id="{EAAE5927-C5B7-4161-928B-D618302BC2BE}"/>
                </a:ext>
              </a:extLst>
            </p:cNvPr>
            <p:cNvSpPr/>
            <p:nvPr/>
          </p:nvSpPr>
          <p:spPr>
            <a:xfrm>
              <a:off x="1022350" y="1520964"/>
              <a:ext cx="1174750" cy="2413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latin typeface="Arial" panose="020B0604020202020204" pitchFamily="34" charset="0"/>
                  <a:cs typeface="Arial" panose="020B0604020202020204" pitchFamily="34" charset="0"/>
                </a:rPr>
                <a:t>Main</a:t>
              </a:r>
              <a:endParaRPr lang="zh-TW" altLang="en-US" dirty="0">
                <a:solidFill>
                  <a:schemeClr val="bg1"/>
                </a:solidFill>
                <a:latin typeface="Arial" panose="020B0604020202020204" pitchFamily="34" charset="0"/>
                <a:cs typeface="Arial" panose="020B0604020202020204" pitchFamily="34" charset="0"/>
              </a:endParaRPr>
            </a:p>
          </p:txBody>
        </p:sp>
        <p:sp>
          <p:nvSpPr>
            <p:cNvPr id="30" name="矩形: 圓角 3">
              <a:extLst>
                <a:ext uri="{FF2B5EF4-FFF2-40B4-BE49-F238E27FC236}">
                  <a16:creationId xmlns:a16="http://schemas.microsoft.com/office/drawing/2014/main" id="{FA23813D-FD1D-46E1-B173-A7FFF4047765}"/>
                </a:ext>
              </a:extLst>
            </p:cNvPr>
            <p:cNvSpPr/>
            <p:nvPr/>
          </p:nvSpPr>
          <p:spPr>
            <a:xfrm>
              <a:off x="1022350" y="1781314"/>
              <a:ext cx="1174750" cy="691464"/>
            </a:xfrm>
            <a:prstGeom prst="roundRect">
              <a:avLst>
                <a:gd name="adj" fmla="val 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AFB30674-7104-4A3A-B1D4-0C20E6D20EA3}"/>
                </a:ext>
              </a:extLst>
            </p:cNvPr>
            <p:cNvSpPr/>
            <p:nvPr/>
          </p:nvSpPr>
          <p:spPr>
            <a:xfrm>
              <a:off x="1050924" y="1964947"/>
              <a:ext cx="1117600" cy="444607"/>
            </a:xfrm>
            <a:prstGeom prst="rect">
              <a:avLst/>
            </a:prstGeom>
          </p:spPr>
          <p:txBody>
            <a:bodyPr wrap="square">
              <a:spAutoFit/>
            </a:bodyPr>
            <a:lstStyle/>
            <a:p>
              <a:pPr algn="ctr"/>
              <a:r>
                <a:rPr lang="en-US" altLang="zh-TW" sz="1400" dirty="0">
                  <a:latin typeface="Arial" panose="020B0604020202020204" pitchFamily="34" charset="0"/>
                  <a:cs typeface="Arial" panose="020B0604020202020204" pitchFamily="34" charset="0"/>
                </a:rPr>
                <a:t>Import plotting method</a:t>
              </a:r>
            </a:p>
            <a:p>
              <a:pPr algn="ctr"/>
              <a:r>
                <a:rPr lang="en-US" altLang="zh-TW" sz="1400" dirty="0">
                  <a:latin typeface="Arial" panose="020B0604020202020204" pitchFamily="34" charset="0"/>
                  <a:cs typeface="Arial" panose="020B0604020202020204" pitchFamily="34" charset="0"/>
                </a:rPr>
                <a:t>Control the UI</a:t>
              </a:r>
            </a:p>
          </p:txBody>
        </p:sp>
        <p:sp>
          <p:nvSpPr>
            <p:cNvPr id="32" name="矩形 31">
              <a:extLst>
                <a:ext uri="{FF2B5EF4-FFF2-40B4-BE49-F238E27FC236}">
                  <a16:creationId xmlns:a16="http://schemas.microsoft.com/office/drawing/2014/main" id="{9502DF88-DFB4-4E50-9812-0C154319D3D0}"/>
                </a:ext>
              </a:extLst>
            </p:cNvPr>
            <p:cNvSpPr/>
            <p:nvPr/>
          </p:nvSpPr>
          <p:spPr>
            <a:xfrm>
              <a:off x="1306931" y="1784256"/>
              <a:ext cx="605590" cy="287687"/>
            </a:xfrm>
            <a:prstGeom prst="rect">
              <a:avLst/>
            </a:prstGeom>
          </p:spPr>
          <p:txBody>
            <a:bodyPr wrap="none">
              <a:spAutoFit/>
            </a:bodyPr>
            <a:lstStyle/>
            <a:p>
              <a:pPr algn="ctr"/>
              <a:r>
                <a:rPr lang="en-US" altLang="zh-TW" sz="1600" b="1" dirty="0">
                  <a:latin typeface="Arial" panose="020B0604020202020204" pitchFamily="34" charset="0"/>
                  <a:cs typeface="Arial" panose="020B0604020202020204" pitchFamily="34" charset="0"/>
                </a:rPr>
                <a:t>Python Code </a:t>
              </a:r>
            </a:p>
          </p:txBody>
        </p:sp>
      </p:grpSp>
      <p:sp>
        <p:nvSpPr>
          <p:cNvPr id="36" name="文字方塊 35"/>
          <p:cNvSpPr txBox="1"/>
          <p:nvPr/>
        </p:nvSpPr>
        <p:spPr>
          <a:xfrm>
            <a:off x="7148939" y="2198401"/>
            <a:ext cx="1366982" cy="369332"/>
          </a:xfrm>
          <a:prstGeom prst="rect">
            <a:avLst/>
          </a:prstGeom>
          <a:noFill/>
        </p:spPr>
        <p:txBody>
          <a:bodyPr wrap="square" rtlCol="0">
            <a:spAutoFit/>
          </a:bodyPr>
          <a:lstStyle/>
          <a:p>
            <a:pPr algn="ctr"/>
            <a:r>
              <a:rPr lang="en-US" altLang="zh-TW" dirty="0">
                <a:latin typeface="Arial" panose="020B0604020202020204" pitchFamily="34" charset="0"/>
              </a:rPr>
              <a:t>Saving</a:t>
            </a:r>
            <a:endParaRPr lang="zh-TW" altLang="en-US" dirty="0">
              <a:latin typeface="Arial" panose="020B0604020202020204" pitchFamily="34" charset="0"/>
            </a:endParaRPr>
          </a:p>
        </p:txBody>
      </p:sp>
      <p:sp>
        <p:nvSpPr>
          <p:cNvPr id="37" name="文字方塊 36"/>
          <p:cNvSpPr txBox="1"/>
          <p:nvPr/>
        </p:nvSpPr>
        <p:spPr>
          <a:xfrm>
            <a:off x="7148939" y="4303080"/>
            <a:ext cx="1708734" cy="646331"/>
          </a:xfrm>
          <a:prstGeom prst="rect">
            <a:avLst/>
          </a:prstGeom>
          <a:noFill/>
        </p:spPr>
        <p:txBody>
          <a:bodyPr wrap="square" rtlCol="0">
            <a:spAutoFit/>
          </a:bodyPr>
          <a:lstStyle/>
          <a:p>
            <a:pPr algn="ctr"/>
            <a:r>
              <a:rPr lang="en-US" altLang="zh-TW" dirty="0" err="1">
                <a:latin typeface="Arial" panose="020B0604020202020204" pitchFamily="34" charset="0"/>
              </a:rPr>
              <a:t>PyUI</a:t>
            </a:r>
            <a:r>
              <a:rPr lang="en-US" altLang="zh-TW" dirty="0">
                <a:latin typeface="Arial" panose="020B0604020202020204" pitchFamily="34" charset="0"/>
              </a:rPr>
              <a:t> Converter</a:t>
            </a:r>
            <a:endParaRPr lang="zh-TW" altLang="en-US" dirty="0">
              <a:latin typeface="Arial" panose="020B0604020202020204" pitchFamily="34" charset="0"/>
            </a:endParaRPr>
          </a:p>
        </p:txBody>
      </p:sp>
      <p:sp>
        <p:nvSpPr>
          <p:cNvPr id="38" name="文字方塊 37"/>
          <p:cNvSpPr txBox="1"/>
          <p:nvPr/>
        </p:nvSpPr>
        <p:spPr>
          <a:xfrm>
            <a:off x="4060773" y="5566105"/>
            <a:ext cx="1366982" cy="369332"/>
          </a:xfrm>
          <a:prstGeom prst="rect">
            <a:avLst/>
          </a:prstGeom>
          <a:noFill/>
        </p:spPr>
        <p:txBody>
          <a:bodyPr wrap="square" rtlCol="0">
            <a:spAutoFit/>
          </a:bodyPr>
          <a:lstStyle/>
          <a:p>
            <a:pPr algn="ctr"/>
            <a:r>
              <a:rPr lang="en-US" altLang="zh-TW" dirty="0">
                <a:latin typeface="Arial" panose="020B0604020202020204" pitchFamily="34" charset="0"/>
              </a:rPr>
              <a:t>Import</a:t>
            </a:r>
            <a:endParaRPr lang="zh-TW" altLang="en-US" dirty="0">
              <a:latin typeface="Arial" panose="020B0604020202020204" pitchFamily="34" charset="0"/>
            </a:endParaRPr>
          </a:p>
        </p:txBody>
      </p:sp>
      <p:grpSp>
        <p:nvGrpSpPr>
          <p:cNvPr id="13" name="群組 12">
            <a:extLst>
              <a:ext uri="{FF2B5EF4-FFF2-40B4-BE49-F238E27FC236}">
                <a16:creationId xmlns:a16="http://schemas.microsoft.com/office/drawing/2014/main" id="{2885D867-EEA7-4FE3-A449-B1E04DB6586F}"/>
              </a:ext>
            </a:extLst>
          </p:cNvPr>
          <p:cNvGrpSpPr/>
          <p:nvPr/>
        </p:nvGrpSpPr>
        <p:grpSpPr>
          <a:xfrm>
            <a:off x="487414" y="1140122"/>
            <a:ext cx="4267461" cy="3372562"/>
            <a:chOff x="921619" y="1780331"/>
            <a:chExt cx="3498157" cy="2764583"/>
          </a:xfrm>
        </p:grpSpPr>
        <p:pic>
          <p:nvPicPr>
            <p:cNvPr id="9" name="圖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21619" y="1823117"/>
              <a:ext cx="1444100" cy="1286153"/>
            </a:xfrm>
            <a:prstGeom prst="rect">
              <a:avLst/>
            </a:prstGeom>
          </p:spPr>
        </p:pic>
        <p:pic>
          <p:nvPicPr>
            <p:cNvPr id="39" name="圖片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18967" y="1780331"/>
              <a:ext cx="1200809" cy="1253344"/>
            </a:xfrm>
            <a:prstGeom prst="rect">
              <a:avLst/>
            </a:prstGeom>
          </p:spPr>
        </p:pic>
        <p:pic>
          <p:nvPicPr>
            <p:cNvPr id="40" name="圖片 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0119" y="3534701"/>
              <a:ext cx="1010213" cy="1010213"/>
            </a:xfrm>
            <a:prstGeom prst="rect">
              <a:avLst/>
            </a:prstGeom>
          </p:spPr>
        </p:pic>
        <p:sp>
          <p:nvSpPr>
            <p:cNvPr id="41" name="流程圖: 合併 40"/>
            <p:cNvSpPr/>
            <p:nvPr/>
          </p:nvSpPr>
          <p:spPr>
            <a:xfrm>
              <a:off x="1989260" y="2646736"/>
              <a:ext cx="1391932" cy="1225196"/>
            </a:xfrm>
            <a:prstGeom prst="flowChartMerge">
              <a:avLst/>
            </a:prstGeom>
            <a:noFill/>
            <a:ln w="285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grpSp>
      <p:pic>
        <p:nvPicPr>
          <p:cNvPr id="8" name="圖形 7" descr="向右箭頭">
            <a:extLst>
              <a:ext uri="{FF2B5EF4-FFF2-40B4-BE49-F238E27FC236}">
                <a16:creationId xmlns:a16="http://schemas.microsoft.com/office/drawing/2014/main" id="{90A26F86-F8C1-44E1-B23C-449D45D69474}"/>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0800000">
            <a:off x="4287905" y="5023913"/>
            <a:ext cx="901175" cy="901175"/>
          </a:xfrm>
          <a:prstGeom prst="rect">
            <a:avLst/>
          </a:prstGeom>
        </p:spPr>
      </p:pic>
      <p:pic>
        <p:nvPicPr>
          <p:cNvPr id="11" name="圖形 10" descr="向右箭頭">
            <a:extLst>
              <a:ext uri="{FF2B5EF4-FFF2-40B4-BE49-F238E27FC236}">
                <a16:creationId xmlns:a16="http://schemas.microsoft.com/office/drawing/2014/main" id="{F00047B5-241E-4EA9-91AC-D3DD712B2CA2}"/>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5400000">
            <a:off x="6605070" y="3995339"/>
            <a:ext cx="901175" cy="901175"/>
          </a:xfrm>
          <a:prstGeom prst="rect">
            <a:avLst/>
          </a:prstGeom>
        </p:spPr>
      </p:pic>
      <p:pic>
        <p:nvPicPr>
          <p:cNvPr id="12" name="圖形 11" descr="向右箭頭">
            <a:extLst>
              <a:ext uri="{FF2B5EF4-FFF2-40B4-BE49-F238E27FC236}">
                <a16:creationId xmlns:a16="http://schemas.microsoft.com/office/drawing/2014/main" id="{5E39CDBB-895C-4497-B43A-E75BDB4E9C0D}"/>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5400000">
            <a:off x="6605070" y="1942181"/>
            <a:ext cx="901175" cy="901175"/>
          </a:xfrm>
          <a:prstGeom prst="rect">
            <a:avLst/>
          </a:prstGeom>
        </p:spPr>
      </p:pic>
      <p:sp>
        <p:nvSpPr>
          <p:cNvPr id="14" name="投影片編號版面配置區 1">
            <a:extLst>
              <a:ext uri="{FF2B5EF4-FFF2-40B4-BE49-F238E27FC236}">
                <a16:creationId xmlns:a16="http://schemas.microsoft.com/office/drawing/2014/main" id="{1FE0C0FE-1B2E-42E3-998C-FB82023743CA}"/>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11</a:t>
            </a:fld>
            <a:endParaRPr lang="zh-TW" altLang="en-US" dirty="0"/>
          </a:p>
        </p:txBody>
      </p:sp>
    </p:spTree>
    <p:extLst>
      <p:ext uri="{BB962C8B-B14F-4D97-AF65-F5344CB8AC3E}">
        <p14:creationId xmlns:p14="http://schemas.microsoft.com/office/powerpoint/2010/main" val="1350790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preferRelativeResize="0">
            <a:picLocks/>
          </p:cNvPicPr>
          <p:nvPr/>
        </p:nvPicPr>
        <p:blipFill>
          <a:blip r:embed="rId2">
            <a:extLst>
              <a:ext uri="{28A0092B-C50C-407E-A947-70E740481C1C}">
                <a14:useLocalDpi xmlns:a14="http://schemas.microsoft.com/office/drawing/2010/main"/>
              </a:ext>
            </a:extLst>
          </a:blip>
          <a:stretch>
            <a:fillRect/>
          </a:stretch>
        </p:blipFill>
        <p:spPr>
          <a:xfrm>
            <a:off x="5153891" y="486092"/>
            <a:ext cx="3600000" cy="2160000"/>
          </a:xfrm>
          <a:prstGeom prst="rect">
            <a:avLst/>
          </a:prstGeom>
          <a:ln w="3175">
            <a:solidFill>
              <a:schemeClr val="tx1"/>
            </a:solidFill>
          </a:ln>
        </p:spPr>
      </p:pic>
      <p:sp>
        <p:nvSpPr>
          <p:cNvPr id="5" name="矩形 4">
            <a:extLst>
              <a:ext uri="{FF2B5EF4-FFF2-40B4-BE49-F238E27FC236}">
                <a16:creationId xmlns:a16="http://schemas.microsoft.com/office/drawing/2014/main" id="{1155C413-2146-4EF7-87A4-6D96E40833C7}"/>
              </a:ext>
            </a:extLst>
          </p:cNvPr>
          <p:cNvSpPr/>
          <p:nvPr/>
        </p:nvSpPr>
        <p:spPr>
          <a:xfrm>
            <a:off x="311178" y="85968"/>
            <a:ext cx="2549352"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Prediction method A:</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Single data</a:t>
            </a:r>
          </a:p>
        </p:txBody>
      </p:sp>
      <p:pic>
        <p:nvPicPr>
          <p:cNvPr id="6" name="圖片 5"/>
          <p:cNvPicPr preferRelativeResize="0">
            <a:picLocks/>
          </p:cNvPicPr>
          <p:nvPr/>
        </p:nvPicPr>
        <p:blipFill>
          <a:blip r:embed="rId3">
            <a:extLst>
              <a:ext uri="{28A0092B-C50C-407E-A947-70E740481C1C}">
                <a14:useLocalDpi xmlns:a14="http://schemas.microsoft.com/office/drawing/2010/main"/>
              </a:ext>
            </a:extLst>
          </a:blip>
          <a:stretch>
            <a:fillRect/>
          </a:stretch>
        </p:blipFill>
        <p:spPr>
          <a:xfrm>
            <a:off x="5153891" y="4222954"/>
            <a:ext cx="3600000" cy="2160000"/>
          </a:xfrm>
          <a:prstGeom prst="rect">
            <a:avLst/>
          </a:prstGeom>
          <a:ln w="3175">
            <a:solidFill>
              <a:schemeClr val="tx1"/>
            </a:solidFill>
          </a:ln>
        </p:spPr>
      </p:pic>
      <p:sp>
        <p:nvSpPr>
          <p:cNvPr id="7" name="向下箭號 6"/>
          <p:cNvSpPr/>
          <p:nvPr/>
        </p:nvSpPr>
        <p:spPr>
          <a:xfrm>
            <a:off x="6709127" y="2811068"/>
            <a:ext cx="489527" cy="1228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2" name="投影片編號版面配置區 1">
            <a:extLst>
              <a:ext uri="{FF2B5EF4-FFF2-40B4-BE49-F238E27FC236}">
                <a16:creationId xmlns:a16="http://schemas.microsoft.com/office/drawing/2014/main" id="{5EFB58E7-FA50-4199-AA9F-9D087F9FB43A}"/>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12</a:t>
            </a:fld>
            <a:endParaRPr lang="zh-TW" altLang="en-US" dirty="0"/>
          </a:p>
        </p:txBody>
      </p:sp>
      <p:sp>
        <p:nvSpPr>
          <p:cNvPr id="4" name="文字方塊 3">
            <a:extLst>
              <a:ext uri="{FF2B5EF4-FFF2-40B4-BE49-F238E27FC236}">
                <a16:creationId xmlns:a16="http://schemas.microsoft.com/office/drawing/2014/main" id="{59D92D56-88EA-41E1-B976-457EB319B71E}"/>
              </a:ext>
            </a:extLst>
          </p:cNvPr>
          <p:cNvSpPr txBox="1"/>
          <p:nvPr/>
        </p:nvSpPr>
        <p:spPr>
          <a:xfrm>
            <a:off x="665017" y="1918808"/>
            <a:ext cx="5532583" cy="2246769"/>
          </a:xfrm>
          <a:prstGeom prst="rect">
            <a:avLst/>
          </a:prstGeom>
          <a:noFill/>
        </p:spPr>
        <p:txBody>
          <a:bodyPr wrap="square" rtlCol="0">
            <a:spAutoFit/>
          </a:bodyPr>
          <a:lstStyle>
            <a:defPPr>
              <a:defRPr lang="en-US"/>
            </a:defPPr>
            <a:lvl1pPr marL="285750" indent="-285750">
              <a:buFont typeface="Wingdings" panose="05000000000000000000" pitchFamily="2" charset="2"/>
              <a:buChar char="à"/>
              <a:defRPr sz="2800">
                <a:latin typeface="Arial" panose="020B0604020202020204" pitchFamily="34" charset="0"/>
              </a:defRPr>
            </a:lvl1pPr>
            <a:lvl2pPr marL="742950" lvl="1" indent="-285750">
              <a:buFont typeface="Wingdings" panose="05000000000000000000" pitchFamily="2" charset="2"/>
              <a:buChar char="l"/>
              <a:defRPr sz="2800">
                <a:latin typeface="Arial" panose="020B0604020202020204" pitchFamily="34" charset="0"/>
              </a:defRPr>
            </a:lvl2pPr>
          </a:lstStyle>
          <a:p>
            <a:r>
              <a:rPr lang="en-US" altLang="zh-TW" dirty="0"/>
              <a:t>Model imported</a:t>
            </a:r>
          </a:p>
          <a:p>
            <a:r>
              <a:rPr lang="en-US" altLang="zh-TW" dirty="0"/>
              <a:t>A pair of input</a:t>
            </a:r>
          </a:p>
          <a:p>
            <a:pPr lvl="1"/>
            <a:r>
              <a:rPr lang="en-US" altLang="zh-TW" dirty="0"/>
              <a:t>V</a:t>
            </a:r>
          </a:p>
          <a:p>
            <a:pPr lvl="1"/>
            <a:r>
              <a:rPr lang="el-GR" altLang="zh-TW" dirty="0"/>
              <a:t>Θ</a:t>
            </a:r>
            <a:endParaRPr lang="en-US" altLang="zh-TW" dirty="0"/>
          </a:p>
          <a:p>
            <a:r>
              <a:rPr lang="en-US" altLang="zh-TW" dirty="0"/>
              <a:t>Instant True vs. Predict</a:t>
            </a:r>
          </a:p>
        </p:txBody>
      </p:sp>
    </p:spTree>
    <p:extLst>
      <p:ext uri="{BB962C8B-B14F-4D97-AF65-F5344CB8AC3E}">
        <p14:creationId xmlns:p14="http://schemas.microsoft.com/office/powerpoint/2010/main" val="20119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155C413-2146-4EF7-87A4-6D96E40833C7}"/>
              </a:ext>
            </a:extLst>
          </p:cNvPr>
          <p:cNvSpPr/>
          <p:nvPr/>
        </p:nvSpPr>
        <p:spPr>
          <a:xfrm>
            <a:off x="311178" y="85968"/>
            <a:ext cx="4857420"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Prediction method B:</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Model data set with model Customization</a:t>
            </a:r>
          </a:p>
        </p:txBody>
      </p:sp>
      <p:sp>
        <p:nvSpPr>
          <p:cNvPr id="4" name="投影片編號版面配置區 1">
            <a:extLst>
              <a:ext uri="{FF2B5EF4-FFF2-40B4-BE49-F238E27FC236}">
                <a16:creationId xmlns:a16="http://schemas.microsoft.com/office/drawing/2014/main" id="{0886CFC6-CB13-4927-848D-689A89D62B4C}"/>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13</a:t>
            </a:fld>
            <a:endParaRPr lang="zh-TW" altLang="en-US" dirty="0"/>
          </a:p>
        </p:txBody>
      </p:sp>
      <p:pic>
        <p:nvPicPr>
          <p:cNvPr id="5" name="圖片 4">
            <a:extLst>
              <a:ext uri="{FF2B5EF4-FFF2-40B4-BE49-F238E27FC236}">
                <a16:creationId xmlns:a16="http://schemas.microsoft.com/office/drawing/2014/main" id="{8257BA3D-AE88-4DB6-B4F7-460B35269DAC}"/>
              </a:ext>
            </a:extLst>
          </p:cNvPr>
          <p:cNvPicPr preferRelativeResize="0">
            <a:picLocks/>
          </p:cNvPicPr>
          <p:nvPr/>
        </p:nvPicPr>
        <p:blipFill>
          <a:blip r:embed="rId2" cstate="screen">
            <a:extLst>
              <a:ext uri="{28A0092B-C50C-407E-A947-70E740481C1C}">
                <a14:useLocalDpi xmlns:a14="http://schemas.microsoft.com/office/drawing/2010/main"/>
              </a:ext>
            </a:extLst>
          </a:blip>
          <a:srcRect/>
          <a:stretch/>
        </p:blipFill>
        <p:spPr>
          <a:xfrm>
            <a:off x="5162967" y="486092"/>
            <a:ext cx="3581848" cy="2160000"/>
          </a:xfrm>
          <a:prstGeom prst="rect">
            <a:avLst/>
          </a:prstGeom>
          <a:ln w="3175">
            <a:solidFill>
              <a:schemeClr val="tx1"/>
            </a:solidFill>
          </a:ln>
        </p:spPr>
      </p:pic>
      <p:pic>
        <p:nvPicPr>
          <p:cNvPr id="12" name="圖片 11">
            <a:extLst>
              <a:ext uri="{FF2B5EF4-FFF2-40B4-BE49-F238E27FC236}">
                <a16:creationId xmlns:a16="http://schemas.microsoft.com/office/drawing/2014/main" id="{2DA6BCE6-4EC7-4F55-B03B-C9D8775E98F8}"/>
              </a:ext>
            </a:extLst>
          </p:cNvPr>
          <p:cNvPicPr preferRelativeResize="0">
            <a:picLocks/>
          </p:cNvPicPr>
          <p:nvPr/>
        </p:nvPicPr>
        <p:blipFill>
          <a:blip r:embed="rId3" cstate="screen">
            <a:extLst>
              <a:ext uri="{28A0092B-C50C-407E-A947-70E740481C1C}">
                <a14:useLocalDpi xmlns:a14="http://schemas.microsoft.com/office/drawing/2010/main"/>
              </a:ext>
            </a:extLst>
          </a:blip>
          <a:srcRect/>
          <a:stretch/>
        </p:blipFill>
        <p:spPr>
          <a:xfrm>
            <a:off x="5162967" y="4222954"/>
            <a:ext cx="3581848" cy="2160000"/>
          </a:xfrm>
          <a:prstGeom prst="rect">
            <a:avLst/>
          </a:prstGeom>
          <a:ln w="3175">
            <a:solidFill>
              <a:schemeClr val="tx1"/>
            </a:solidFill>
          </a:ln>
        </p:spPr>
      </p:pic>
      <p:sp>
        <p:nvSpPr>
          <p:cNvPr id="14" name="向下箭號 6">
            <a:extLst>
              <a:ext uri="{FF2B5EF4-FFF2-40B4-BE49-F238E27FC236}">
                <a16:creationId xmlns:a16="http://schemas.microsoft.com/office/drawing/2014/main" id="{1EE69766-6266-4BDD-8E5A-5E7EEB3E21DA}"/>
              </a:ext>
            </a:extLst>
          </p:cNvPr>
          <p:cNvSpPr/>
          <p:nvPr/>
        </p:nvSpPr>
        <p:spPr>
          <a:xfrm>
            <a:off x="6709127" y="2811068"/>
            <a:ext cx="489527" cy="1228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8" name="文字方塊 7"/>
          <p:cNvSpPr txBox="1"/>
          <p:nvPr/>
        </p:nvSpPr>
        <p:spPr>
          <a:xfrm>
            <a:off x="665017" y="1918808"/>
            <a:ext cx="5135419" cy="3970318"/>
          </a:xfrm>
          <a:prstGeom prst="rect">
            <a:avLst/>
          </a:prstGeom>
          <a:noFill/>
        </p:spPr>
        <p:txBody>
          <a:bodyPr wrap="square" rtlCol="0">
            <a:spAutoFit/>
          </a:bodyPr>
          <a:lstStyle>
            <a:defPPr>
              <a:defRPr lang="en-US"/>
            </a:defPPr>
            <a:lvl1pPr marL="285750" indent="-285750">
              <a:buFont typeface="Wingdings" panose="05000000000000000000" pitchFamily="2" charset="2"/>
              <a:buChar char="à"/>
              <a:defRPr sz="2800">
                <a:latin typeface="Arial" panose="020B0604020202020204" pitchFamily="34" charset="0"/>
              </a:defRPr>
            </a:lvl1pPr>
            <a:lvl2pPr marL="742950" lvl="1" indent="-285750">
              <a:buFont typeface="Wingdings" panose="05000000000000000000" pitchFamily="2" charset="2"/>
              <a:buChar char="l"/>
              <a:defRPr sz="2800">
                <a:latin typeface="Arial" panose="020B0604020202020204" pitchFamily="34" charset="0"/>
              </a:defRPr>
            </a:lvl2pPr>
          </a:lstStyle>
          <a:p>
            <a:r>
              <a:rPr lang="en-US" altLang="zh-TW" dirty="0"/>
              <a:t>Model import by user</a:t>
            </a:r>
          </a:p>
          <a:p>
            <a:r>
              <a:rPr lang="en-US" altLang="zh-TW" dirty="0"/>
              <a:t>A set of data generate by user</a:t>
            </a:r>
          </a:p>
          <a:p>
            <a:pPr lvl="1"/>
            <a:r>
              <a:rPr lang="en-US" altLang="zh-TW" dirty="0"/>
              <a:t>V start</a:t>
            </a:r>
          </a:p>
          <a:p>
            <a:pPr lvl="1"/>
            <a:r>
              <a:rPr lang="en-US" altLang="zh-TW" dirty="0"/>
              <a:t>V end</a:t>
            </a:r>
          </a:p>
          <a:p>
            <a:pPr lvl="1"/>
            <a:r>
              <a:rPr lang="el-GR" altLang="zh-TW" dirty="0"/>
              <a:t>Θ</a:t>
            </a:r>
            <a:r>
              <a:rPr lang="en-US" altLang="zh-TW" dirty="0"/>
              <a:t> start</a:t>
            </a:r>
          </a:p>
          <a:p>
            <a:pPr lvl="1"/>
            <a:r>
              <a:rPr lang="el-GR" altLang="zh-TW" dirty="0"/>
              <a:t>Θ</a:t>
            </a:r>
            <a:r>
              <a:rPr lang="en-US" altLang="zh-TW" dirty="0"/>
              <a:t> end</a:t>
            </a:r>
          </a:p>
          <a:p>
            <a:pPr lvl="1"/>
            <a:r>
              <a:rPr lang="en-US" altLang="zh-TW" dirty="0"/>
              <a:t># Sample</a:t>
            </a:r>
          </a:p>
          <a:p>
            <a:r>
              <a:rPr lang="en-US" altLang="zh-TW" dirty="0"/>
              <a:t>Instant 3D plot</a:t>
            </a:r>
          </a:p>
        </p:txBody>
      </p:sp>
      <p:pic>
        <p:nvPicPr>
          <p:cNvPr id="16" name="圖片 15">
            <a:extLst>
              <a:ext uri="{FF2B5EF4-FFF2-40B4-BE49-F238E27FC236}">
                <a16:creationId xmlns:a16="http://schemas.microsoft.com/office/drawing/2014/main" id="{0113F429-A481-4894-ADAB-F459CB3D666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41370" y="968874"/>
            <a:ext cx="6861260" cy="5349969"/>
          </a:xfrm>
          <a:prstGeom prst="rect">
            <a:avLst/>
          </a:prstGeom>
        </p:spPr>
      </p:pic>
    </p:spTree>
    <p:extLst>
      <p:ext uri="{BB962C8B-B14F-4D97-AF65-F5344CB8AC3E}">
        <p14:creationId xmlns:p14="http://schemas.microsoft.com/office/powerpoint/2010/main" val="121998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3C495C0-F069-4894-942F-1CAE51EC6796}"/>
              </a:ext>
            </a:extLst>
          </p:cNvPr>
          <p:cNvSpPr/>
          <p:nvPr/>
        </p:nvSpPr>
        <p:spPr>
          <a:xfrm>
            <a:off x="887507" y="3713026"/>
            <a:ext cx="4783620" cy="304800"/>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 name="矩形 3">
            <a:extLst>
              <a:ext uri="{FF2B5EF4-FFF2-40B4-BE49-F238E27FC236}">
                <a16:creationId xmlns:a16="http://schemas.microsoft.com/office/drawing/2014/main" id="{8AED1948-AAAB-4F46-89F0-16D7A4B8C178}"/>
              </a:ext>
            </a:extLst>
          </p:cNvPr>
          <p:cNvSpPr/>
          <p:nvPr/>
        </p:nvSpPr>
        <p:spPr>
          <a:xfrm>
            <a:off x="887507" y="3103410"/>
            <a:ext cx="4783620" cy="304800"/>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 name="矩形 2">
            <a:extLst>
              <a:ext uri="{FF2B5EF4-FFF2-40B4-BE49-F238E27FC236}">
                <a16:creationId xmlns:a16="http://schemas.microsoft.com/office/drawing/2014/main" id="{F82ECB90-354C-4D81-B37B-D6C01F926BB7}"/>
              </a:ext>
            </a:extLst>
          </p:cNvPr>
          <p:cNvSpPr/>
          <p:nvPr/>
        </p:nvSpPr>
        <p:spPr>
          <a:xfrm>
            <a:off x="311178" y="238368"/>
            <a:ext cx="99738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srgbClr val="0000FF"/>
                </a:solidFill>
                <a:effectLst/>
                <a:uLnTx/>
                <a:uFillTx/>
                <a:latin typeface="Arial" panose="020B0604020202020204" pitchFamily="34" charset="0"/>
                <a:ea typeface="Roboto" panose="02000000000000000000" pitchFamily="2" charset="0"/>
                <a:cs typeface="Arial" panose="020B0604020202020204" pitchFamily="34" charset="0"/>
              </a:rPr>
              <a:t>Outline</a:t>
            </a:r>
          </a:p>
        </p:txBody>
      </p:sp>
      <p:sp>
        <p:nvSpPr>
          <p:cNvPr id="7" name="矩形 6">
            <a:extLst>
              <a:ext uri="{FF2B5EF4-FFF2-40B4-BE49-F238E27FC236}">
                <a16:creationId xmlns:a16="http://schemas.microsoft.com/office/drawing/2014/main" id="{F8F4113E-1078-4AC4-A3B2-E2ECDBEE73E5}"/>
              </a:ext>
            </a:extLst>
          </p:cNvPr>
          <p:cNvSpPr/>
          <p:nvPr/>
        </p:nvSpPr>
        <p:spPr>
          <a:xfrm>
            <a:off x="887507" y="1009799"/>
            <a:ext cx="7178040" cy="4305730"/>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Problem description</a:t>
            </a:r>
            <a:r>
              <a:rPr kumimoji="0" lang="zh-TW" altLang="en-US"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&amp;</a:t>
            </a:r>
            <a:r>
              <a:rPr kumimoji="0" lang="zh-TW" altLang="en-US"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Data distribution</a:t>
            </a:r>
          </a:p>
          <a:p>
            <a:pPr marL="285750" indent="-285750" defTabSz="914400">
              <a:lnSpc>
                <a:spcPct val="200000"/>
              </a:lnSpc>
              <a:buFont typeface="Arial" panose="020B0604020202020204" pitchFamily="34" charset="0"/>
              <a:buChar char="•"/>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ML models</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Workflow and architecture</a:t>
            </a:r>
          </a:p>
          <a:p>
            <a:pPr marL="285750" lvl="0" indent="-285750" defTabSz="914400">
              <a:lnSpc>
                <a:spcPct val="200000"/>
              </a:lnSpc>
              <a:buFont typeface="Arial" panose="020B0604020202020204" pitchFamily="34" charset="0"/>
              <a:buChar char="•"/>
              <a:defRPr/>
            </a:pPr>
            <a:r>
              <a:rPr lang="en-US" altLang="zh-TW" sz="2000" kern="100" dirty="0">
                <a:latin typeface="Arial" panose="020B0604020202020204" pitchFamily="34" charset="0"/>
                <a:ea typeface="Roboto" panose="02000000000000000000" pitchFamily="2" charset="0"/>
                <a:cs typeface="Arial" panose="020B0604020202020204" pitchFamily="34" charset="0"/>
              </a:rPr>
              <a:t>Model tuning</a:t>
            </a:r>
            <a:endPar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Results</a:t>
            </a:r>
          </a:p>
          <a:p>
            <a:pPr marL="285750" indent="-285750" defTabSz="914400">
              <a:lnSpc>
                <a:spcPct val="200000"/>
              </a:lnSpc>
              <a:buFont typeface="Arial" panose="020B0604020202020204" pitchFamily="34" charset="0"/>
              <a:buChar char="•"/>
              <a:defRPr/>
            </a:pPr>
            <a:r>
              <a:rPr lang="en-US" altLang="zh-TW" sz="2000" kern="100" dirty="0">
                <a:solidFill>
                  <a:prstClr val="black"/>
                </a:solidFill>
                <a:latin typeface="Arial" panose="020B0604020202020204" pitchFamily="34" charset="0"/>
                <a:ea typeface="Roboto" panose="02000000000000000000" pitchFamily="2" charset="0"/>
                <a:cs typeface="Arial" panose="020B0604020202020204" pitchFamily="34" charset="0"/>
              </a:rPr>
              <a:t>Final Project Sketch</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8022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5921814"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Projectile motion:</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Model tuning (based on </a:t>
            </a:r>
            <a:r>
              <a:rPr lang="en-US" altLang="zh-TW" sz="2000" kern="100" dirty="0" err="1">
                <a:latin typeface="Arial" panose="020B0604020202020204" pitchFamily="34" charset="0"/>
                <a:ea typeface="Roboto" panose="02000000000000000000" pitchFamily="2" charset="0"/>
                <a:cs typeface="Arial" panose="020B0604020202020204" pitchFamily="34" charset="0"/>
              </a:rPr>
              <a:t>GridSearch</a:t>
            </a:r>
            <a:r>
              <a:rPr lang="en-US" altLang="zh-TW" sz="2000" kern="100" dirty="0">
                <a:latin typeface="Arial" panose="020B0604020202020204" pitchFamily="34" charset="0"/>
                <a:ea typeface="Roboto" panose="02000000000000000000" pitchFamily="2" charset="0"/>
                <a:cs typeface="Arial" panose="020B0604020202020204" pitchFamily="34" charset="0"/>
              </a:rPr>
              <a:t>/trial and error)</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15</a:t>
            </a:fld>
            <a:endParaRPr lang="zh-TW" altLang="en-US" dirty="0"/>
          </a:p>
        </p:txBody>
      </p:sp>
      <p:pic>
        <p:nvPicPr>
          <p:cNvPr id="123" name="圖片 122">
            <a:extLst>
              <a:ext uri="{FF2B5EF4-FFF2-40B4-BE49-F238E27FC236}">
                <a16:creationId xmlns:a16="http://schemas.microsoft.com/office/drawing/2014/main" id="{24617409-8F14-4D76-8AA6-EE95AF53552B}"/>
              </a:ext>
            </a:extLst>
          </p:cNvPr>
          <p:cNvPicPr>
            <a:picLocks noChangeAspect="1"/>
          </p:cNvPicPr>
          <p:nvPr/>
        </p:nvPicPr>
        <p:blipFill>
          <a:blip r:embed="rId2"/>
          <a:stretch>
            <a:fillRect/>
          </a:stretch>
        </p:blipFill>
        <p:spPr>
          <a:xfrm>
            <a:off x="1939850" y="1066611"/>
            <a:ext cx="5710629" cy="5365440"/>
          </a:xfrm>
          <a:prstGeom prst="rect">
            <a:avLst/>
          </a:prstGeom>
        </p:spPr>
      </p:pic>
      <p:sp>
        <p:nvSpPr>
          <p:cNvPr id="124" name="矩形 123">
            <a:extLst>
              <a:ext uri="{FF2B5EF4-FFF2-40B4-BE49-F238E27FC236}">
                <a16:creationId xmlns:a16="http://schemas.microsoft.com/office/drawing/2014/main" id="{BA823E0F-119C-4407-8ACC-A5B804F64655}"/>
              </a:ext>
            </a:extLst>
          </p:cNvPr>
          <p:cNvSpPr/>
          <p:nvPr/>
        </p:nvSpPr>
        <p:spPr>
          <a:xfrm>
            <a:off x="1805940" y="2126754"/>
            <a:ext cx="5928360" cy="70788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126" name="矩形 125">
            <a:extLst>
              <a:ext uri="{FF2B5EF4-FFF2-40B4-BE49-F238E27FC236}">
                <a16:creationId xmlns:a16="http://schemas.microsoft.com/office/drawing/2014/main" id="{BA47498F-EBEE-42D1-8786-0CAFA6946078}"/>
              </a:ext>
            </a:extLst>
          </p:cNvPr>
          <p:cNvSpPr/>
          <p:nvPr/>
        </p:nvSpPr>
        <p:spPr>
          <a:xfrm>
            <a:off x="1805940" y="2834640"/>
            <a:ext cx="5928360" cy="284988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128" name="矩形 127">
            <a:extLst>
              <a:ext uri="{FF2B5EF4-FFF2-40B4-BE49-F238E27FC236}">
                <a16:creationId xmlns:a16="http://schemas.microsoft.com/office/drawing/2014/main" id="{08649E19-2293-4AE7-ACB2-37733F22E2CB}"/>
              </a:ext>
            </a:extLst>
          </p:cNvPr>
          <p:cNvSpPr/>
          <p:nvPr/>
        </p:nvSpPr>
        <p:spPr>
          <a:xfrm>
            <a:off x="1805940" y="5684520"/>
            <a:ext cx="5928360" cy="7475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Tree>
    <p:extLst>
      <p:ext uri="{BB962C8B-B14F-4D97-AF65-F5344CB8AC3E}">
        <p14:creationId xmlns:p14="http://schemas.microsoft.com/office/powerpoint/2010/main" val="1360043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389069"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Random Forest Regressor:</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16</a:t>
            </a:fld>
            <a:endParaRPr lang="zh-TW" altLang="en-US" dirty="0"/>
          </a:p>
        </p:txBody>
      </p:sp>
      <p:pic>
        <p:nvPicPr>
          <p:cNvPr id="14" name="圖片 13" descr="一張含有 文字, 地圖 的圖片&#10;&#10;自動產生的描述">
            <a:extLst>
              <a:ext uri="{FF2B5EF4-FFF2-40B4-BE49-F238E27FC236}">
                <a16:creationId xmlns:a16="http://schemas.microsoft.com/office/drawing/2014/main" id="{DF6E402F-08E7-41C0-9E61-A9DD2EE291C6}"/>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295549" y="1534897"/>
            <a:ext cx="2257353" cy="2253591"/>
          </a:xfrm>
          <a:prstGeom prst="rect">
            <a:avLst/>
          </a:prstGeom>
          <a:ln>
            <a:noFill/>
          </a:ln>
        </p:spPr>
      </p:pic>
      <p:pic>
        <p:nvPicPr>
          <p:cNvPr id="19" name="圖片 18" descr="一張含有 文字 的圖片&#10;&#10;自動產生的描述">
            <a:extLst>
              <a:ext uri="{FF2B5EF4-FFF2-40B4-BE49-F238E27FC236}">
                <a16:creationId xmlns:a16="http://schemas.microsoft.com/office/drawing/2014/main" id="{43EEEB76-BCA5-4CEA-8F1E-CDEC16E1AF8F}"/>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91098" y="1534897"/>
            <a:ext cx="2257353" cy="2253591"/>
          </a:xfrm>
          <a:prstGeom prst="rect">
            <a:avLst/>
          </a:prstGeom>
          <a:ln>
            <a:noFill/>
          </a:ln>
        </p:spPr>
      </p:pic>
      <p:pic>
        <p:nvPicPr>
          <p:cNvPr id="21" name="圖片 20" descr="一張含有 文字, 地圖 的圖片&#10;&#10;自動產生的描述">
            <a:extLst>
              <a:ext uri="{FF2B5EF4-FFF2-40B4-BE49-F238E27FC236}">
                <a16:creationId xmlns:a16="http://schemas.microsoft.com/office/drawing/2014/main" id="{F46664A2-B061-4BCA-9214-5F37FB751D63}"/>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86647" y="1534897"/>
            <a:ext cx="2257353" cy="2253591"/>
          </a:xfrm>
          <a:prstGeom prst="rect">
            <a:avLst/>
          </a:prstGeom>
          <a:ln>
            <a:noFill/>
          </a:ln>
        </p:spPr>
      </p:pic>
      <p:pic>
        <p:nvPicPr>
          <p:cNvPr id="23" name="圖片 22" descr="一張含有 文字 的圖片&#10;&#10;自動產生的描述">
            <a:extLst>
              <a:ext uri="{FF2B5EF4-FFF2-40B4-BE49-F238E27FC236}">
                <a16:creationId xmlns:a16="http://schemas.microsoft.com/office/drawing/2014/main" id="{80BC608D-5D12-4E5E-B799-8BF901C62074}"/>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1534897"/>
            <a:ext cx="2257353" cy="2253591"/>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2295549" y="4356609"/>
            <a:ext cx="2257353" cy="2253590"/>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4591098" y="4356609"/>
            <a:ext cx="2257353" cy="2253590"/>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886647" y="4356609"/>
            <a:ext cx="2257353" cy="2253590"/>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0" y="4356609"/>
            <a:ext cx="2257353" cy="2253590"/>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pic>
        <p:nvPicPr>
          <p:cNvPr id="5" name="圖片 4" descr="一張含有 文字, 地圖 的圖片&#10;&#10;自動產生的描述">
            <a:extLst>
              <a:ext uri="{FF2B5EF4-FFF2-40B4-BE49-F238E27FC236}">
                <a16:creationId xmlns:a16="http://schemas.microsoft.com/office/drawing/2014/main" id="{405E2A40-1785-4778-8F2F-B79A62D02B4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86400" y="0"/>
            <a:ext cx="3657600" cy="1825142"/>
          </a:xfrm>
          <a:prstGeom prst="rect">
            <a:avLst/>
          </a:prstGeom>
        </p:spPr>
      </p:pic>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2.2988502979278564 sec</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[0.99988585 0.99988335 0.99989282 0.99989252 0.99986882]</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0.9998846722301671</a:t>
            </a:r>
            <a:endParaRPr lang="zh-TW" altLang="en-US" sz="1200" dirty="0">
              <a:latin typeface="Arial" panose="020B0604020202020204" pitchFamily="34" charset="0"/>
              <a:cs typeface="Arial" panose="020B0604020202020204" pitchFamily="34" charset="0"/>
            </a:endParaRP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1.9797039031982422 sec</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[0.99977876 0.99977646 0.99981514 0.99977807 0.9998012 ]</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0.9997899248365666</a:t>
            </a:r>
            <a:endParaRPr lang="zh-TW" altLang="en-US" sz="1200" dirty="0">
              <a:latin typeface="Arial" panose="020B0604020202020204" pitchFamily="34" charset="0"/>
              <a:cs typeface="Arial" panose="020B0604020202020204" pitchFamily="34" charset="0"/>
            </a:endParaRP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2027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275256"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Random Forest Regressor:</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17</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3" cy="2253590"/>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3" cy="2253590"/>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3" cy="2253590"/>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3" cy="2253590"/>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3" cy="2253590"/>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3" cy="2253590"/>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3" cy="2253590"/>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3" cy="2253590"/>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pic>
        <p:nvPicPr>
          <p:cNvPr id="5" name="圖片 4">
            <a:extLst>
              <a:ext uri="{FF2B5EF4-FFF2-40B4-BE49-F238E27FC236}">
                <a16:creationId xmlns:a16="http://schemas.microsoft.com/office/drawing/2014/main" id="{405E2A40-1785-4778-8F2F-B79A62D02B4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0" y="0"/>
            <a:ext cx="3657599" cy="1825142"/>
          </a:xfrm>
          <a:prstGeom prst="rect">
            <a:avLst/>
          </a:prstGeom>
        </p:spPr>
      </p:pic>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1.2247233390808105 sec</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[0.99907528 0.99821051 0.99817917 0.99810935 0.99838172] </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0.9983912062332128</a:t>
            </a: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0.9115617275238037 sec</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[0.99703543 0.99325959 0.99662831 0.9948762  0.99723959]</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RFr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0.9958078220611387</a:t>
            </a:r>
            <a:endParaRPr lang="zh-TW" altLang="en-US" sz="1200" dirty="0">
              <a:latin typeface="Arial" panose="020B0604020202020204" pitchFamily="34" charset="0"/>
              <a:cs typeface="Arial" panose="020B0604020202020204" pitchFamily="34" charset="0"/>
            </a:endParaRP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6943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389069"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Support Vector Regressor :</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18</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2" cy="2253590"/>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2" cy="2253590"/>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2" cy="2253590"/>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2" cy="2253590"/>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2" cy="2253590"/>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2" cy="2253590"/>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2" cy="2253590"/>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2" cy="2253590"/>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pic>
        <p:nvPicPr>
          <p:cNvPr id="5" name="圖片 4">
            <a:extLst>
              <a:ext uri="{FF2B5EF4-FFF2-40B4-BE49-F238E27FC236}">
                <a16:creationId xmlns:a16="http://schemas.microsoft.com/office/drawing/2014/main" id="{405E2A40-1785-4778-8F2F-B79A62D02B4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0" y="0"/>
            <a:ext cx="3657599" cy="1825141"/>
          </a:xfrm>
          <a:prstGeom prst="rect">
            <a:avLst/>
          </a:prstGeom>
        </p:spPr>
      </p:pic>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200329"/>
          </a:xfrm>
          <a:prstGeom prst="rect">
            <a:avLst/>
          </a:prstGeom>
        </p:spPr>
        <p:txBody>
          <a:bodyPr>
            <a:spAutoFit/>
          </a:bodyPr>
          <a:lstStyle/>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92.61825466156006 sec</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[0.99922734 0.99974869 0.99976963 0.9997936  0.99979417]</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0.9996666874278759</a:t>
            </a:r>
          </a:p>
          <a:p>
            <a:pPr marL="171450" indent="-171450">
              <a:buFont typeface="Arial" panose="020B0604020202020204" pitchFamily="34" charset="0"/>
              <a:buChar char="•"/>
            </a:pPr>
            <a:endParaRPr lang="en-US" altLang="zh-TW" sz="1200" dirty="0">
              <a:latin typeface="Arial" panose="020B0604020202020204" pitchFamily="34" charset="0"/>
              <a:cs typeface="Arial" panose="020B0604020202020204" pitchFamily="34" charset="0"/>
            </a:endParaRP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154.98942112922668 sec</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[0.99931396 0.99955356 0.99938299 0.99930989 0.9996898 ]</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0.9994500401511959</a:t>
            </a:r>
            <a:endParaRPr lang="zh-TW" altLang="en-US" sz="1200" dirty="0">
              <a:latin typeface="Arial" panose="020B0604020202020204" pitchFamily="34" charset="0"/>
              <a:cs typeface="Arial" panose="020B0604020202020204" pitchFamily="34" charset="0"/>
            </a:endParaRP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637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273910"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Support Vector Regressor :</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19</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2" cy="2253590"/>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2" cy="2253590"/>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2" cy="2253590"/>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2" cy="2253590"/>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2" cy="2253590"/>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2" cy="2253590"/>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2" cy="2253590"/>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2" cy="2253590"/>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pic>
        <p:nvPicPr>
          <p:cNvPr id="5" name="圖片 4">
            <a:extLst>
              <a:ext uri="{FF2B5EF4-FFF2-40B4-BE49-F238E27FC236}">
                <a16:creationId xmlns:a16="http://schemas.microsoft.com/office/drawing/2014/main" id="{405E2A40-1785-4778-8F2F-B79A62D02B4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0" y="0"/>
            <a:ext cx="3657599" cy="1825141"/>
          </a:xfrm>
          <a:prstGeom prst="rect">
            <a:avLst/>
          </a:prstGeom>
        </p:spPr>
      </p:pic>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200329"/>
          </a:xfrm>
          <a:prstGeom prst="rect">
            <a:avLst/>
          </a:prstGeom>
        </p:spPr>
        <p:txBody>
          <a:bodyPr>
            <a:spAutoFit/>
          </a:bodyPr>
          <a:lstStyle/>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1.2815709114074707 sec</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[0.9005019  0.93399212 0.91345734 0.79470859 0.90329532]</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0.8891910536156595</a:t>
            </a:r>
          </a:p>
          <a:p>
            <a:pPr marL="171450" indent="-171450">
              <a:buFont typeface="Arial" panose="020B0604020202020204" pitchFamily="34" charset="0"/>
              <a:buChar char="•"/>
            </a:pPr>
            <a:endParaRPr lang="en-US" altLang="zh-TW" sz="1200" dirty="0">
              <a:latin typeface="Arial" panose="020B0604020202020204" pitchFamily="34" charset="0"/>
              <a:cs typeface="Arial" panose="020B0604020202020204" pitchFamily="34" charset="0"/>
            </a:endParaRP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0.826789140701294 sec</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[0.70807874 0.75378858 0.82603542 0.78774424 0.74003019]</a:t>
            </a:r>
          </a:p>
          <a:p>
            <a:pPr marL="171450" indent="-171450">
              <a:buFont typeface="Arial" panose="020B0604020202020204" pitchFamily="34" charset="0"/>
              <a:buChar char="•"/>
            </a:pPr>
            <a:r>
              <a:rPr lang="en-US" altLang="zh-TW" sz="1200" dirty="0" err="1">
                <a:latin typeface="Arial" panose="020B0604020202020204" pitchFamily="34" charset="0"/>
                <a:cs typeface="Arial" panose="020B0604020202020204" pitchFamily="34" charset="0"/>
              </a:rPr>
              <a:t>SVr</a:t>
            </a:r>
            <a:r>
              <a:rPr lang="en-US" altLang="zh-TW" sz="1200" dirty="0">
                <a:latin typeface="Arial" panose="020B0604020202020204" pitchFamily="34" charset="0"/>
                <a:cs typeface="Arial" panose="020B0604020202020204" pitchFamily="34" charset="0"/>
              </a:rPr>
              <a:t>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0.7631354343090091</a:t>
            </a:r>
            <a:endParaRPr lang="zh-TW" altLang="en-US" sz="1200" dirty="0">
              <a:latin typeface="Arial" panose="020B0604020202020204" pitchFamily="34" charset="0"/>
              <a:cs typeface="Arial" panose="020B0604020202020204" pitchFamily="34" charset="0"/>
            </a:endParaRP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018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FCB3A8-2E06-4250-84E8-09E98AA64E8C}"/>
              </a:ext>
            </a:extLst>
          </p:cNvPr>
          <p:cNvSpPr/>
          <p:nvPr/>
        </p:nvSpPr>
        <p:spPr>
          <a:xfrm>
            <a:off x="887507" y="1265382"/>
            <a:ext cx="4783620" cy="304800"/>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 name="矩形 2">
            <a:extLst>
              <a:ext uri="{FF2B5EF4-FFF2-40B4-BE49-F238E27FC236}">
                <a16:creationId xmlns:a16="http://schemas.microsoft.com/office/drawing/2014/main" id="{F82ECB90-354C-4D81-B37B-D6C01F926BB7}"/>
              </a:ext>
            </a:extLst>
          </p:cNvPr>
          <p:cNvSpPr/>
          <p:nvPr/>
        </p:nvSpPr>
        <p:spPr>
          <a:xfrm>
            <a:off x="311178" y="238368"/>
            <a:ext cx="99738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srgbClr val="0000FF"/>
                </a:solidFill>
                <a:effectLst/>
                <a:uLnTx/>
                <a:uFillTx/>
                <a:latin typeface="Arial" panose="020B0604020202020204" pitchFamily="34" charset="0"/>
                <a:ea typeface="Roboto" panose="02000000000000000000" pitchFamily="2" charset="0"/>
                <a:cs typeface="Arial" panose="020B0604020202020204" pitchFamily="34" charset="0"/>
              </a:rPr>
              <a:t>Outline</a:t>
            </a:r>
          </a:p>
        </p:txBody>
      </p:sp>
      <p:sp>
        <p:nvSpPr>
          <p:cNvPr id="7" name="矩形 6">
            <a:extLst>
              <a:ext uri="{FF2B5EF4-FFF2-40B4-BE49-F238E27FC236}">
                <a16:creationId xmlns:a16="http://schemas.microsoft.com/office/drawing/2014/main" id="{F8F4113E-1078-4AC4-A3B2-E2ECDBEE73E5}"/>
              </a:ext>
            </a:extLst>
          </p:cNvPr>
          <p:cNvSpPr/>
          <p:nvPr/>
        </p:nvSpPr>
        <p:spPr>
          <a:xfrm>
            <a:off x="887507" y="1009799"/>
            <a:ext cx="7178040" cy="4305730"/>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Problem description</a:t>
            </a:r>
            <a:r>
              <a:rPr kumimoji="0" lang="zh-TW" altLang="en-US"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&amp;</a:t>
            </a:r>
            <a:r>
              <a:rPr kumimoji="0" lang="zh-TW" altLang="en-US"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Data distribution</a:t>
            </a:r>
          </a:p>
          <a:p>
            <a:pPr marL="285750" indent="-285750" defTabSz="914400">
              <a:lnSpc>
                <a:spcPct val="200000"/>
              </a:lnSpc>
              <a:buFont typeface="Arial" panose="020B0604020202020204" pitchFamily="34" charset="0"/>
              <a:buChar char="•"/>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ML models</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Workflow and architecture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Model tuning</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Results</a:t>
            </a:r>
          </a:p>
          <a:p>
            <a:pPr marL="285750" indent="-285750" defTabSz="914400">
              <a:lnSpc>
                <a:spcPct val="200000"/>
              </a:lnSpc>
              <a:buFont typeface="Arial" panose="020B0604020202020204" pitchFamily="34" charset="0"/>
              <a:buChar char="•"/>
              <a:defRPr/>
            </a:pPr>
            <a:r>
              <a:rPr lang="en-US" altLang="zh-TW" sz="2000" kern="100" dirty="0">
                <a:solidFill>
                  <a:prstClr val="black"/>
                </a:solidFill>
                <a:latin typeface="Arial" panose="020B0604020202020204" pitchFamily="34" charset="0"/>
                <a:ea typeface="Roboto" panose="02000000000000000000" pitchFamily="2" charset="0"/>
                <a:cs typeface="Arial" panose="020B0604020202020204" pitchFamily="34" charset="0"/>
              </a:rPr>
              <a:t>Final Project Sketch</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29130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descr="一張含有 螢幕擷取畫面 的圖片&#10;&#10;自動產生的描述">
            <a:extLst>
              <a:ext uri="{FF2B5EF4-FFF2-40B4-BE49-F238E27FC236}">
                <a16:creationId xmlns:a16="http://schemas.microsoft.com/office/drawing/2014/main" id="{B6C3DB44-82D9-4171-B69C-DEE2C77145C5}"/>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682134" y="4103251"/>
            <a:ext cx="1762126" cy="1754511"/>
          </a:xfrm>
          <a:prstGeom prst="rect">
            <a:avLst/>
          </a:prstGeom>
          <a:ln w="6350">
            <a:solidFill>
              <a:schemeClr val="tx1"/>
            </a:solidFill>
          </a:ln>
        </p:spPr>
      </p:pic>
      <p:pic>
        <p:nvPicPr>
          <p:cNvPr id="16" name="圖片 15" descr="一張含有 螢幕擷取畫面 的圖片&#10;&#10;自動產生的描述">
            <a:extLst>
              <a:ext uri="{FF2B5EF4-FFF2-40B4-BE49-F238E27FC236}">
                <a16:creationId xmlns:a16="http://schemas.microsoft.com/office/drawing/2014/main" id="{D3C5696B-DAC4-48C2-8F79-10F82215DF25}"/>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3753" y="3836587"/>
            <a:ext cx="2180660" cy="2265924"/>
          </a:xfrm>
          <a:prstGeom prst="rect">
            <a:avLst/>
          </a:prstGeom>
        </p:spPr>
      </p:pic>
      <p:pic>
        <p:nvPicPr>
          <p:cNvPr id="18" name="圖片 17">
            <a:extLst>
              <a:ext uri="{FF2B5EF4-FFF2-40B4-BE49-F238E27FC236}">
                <a16:creationId xmlns:a16="http://schemas.microsoft.com/office/drawing/2014/main" id="{94E43327-B67F-421A-89BE-29E721929BB6}"/>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503026" y="4103251"/>
            <a:ext cx="1746300" cy="1733262"/>
          </a:xfrm>
          <a:prstGeom prst="rect">
            <a:avLst/>
          </a:prstGeom>
          <a:ln w="6350">
            <a:solidFill>
              <a:schemeClr val="tx1"/>
            </a:solidFill>
          </a:ln>
        </p:spPr>
      </p:pic>
      <p:pic>
        <p:nvPicPr>
          <p:cNvPr id="20" name="圖片 19" descr="一張含有 螢幕擷取畫面 的圖片&#10;&#10;自動產生的描述">
            <a:extLst>
              <a:ext uri="{FF2B5EF4-FFF2-40B4-BE49-F238E27FC236}">
                <a16:creationId xmlns:a16="http://schemas.microsoft.com/office/drawing/2014/main" id="{603DAEF8-8F85-40F8-9BBF-B2F7FC609AEC}"/>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75554" y="4103251"/>
            <a:ext cx="1769318" cy="1733261"/>
          </a:xfrm>
          <a:prstGeom prst="rect">
            <a:avLst/>
          </a:prstGeom>
          <a:ln w="6350">
            <a:solidFill>
              <a:schemeClr val="tx1"/>
            </a:solidFill>
          </a:ln>
        </p:spPr>
      </p:pic>
      <p:pic>
        <p:nvPicPr>
          <p:cNvPr id="3" name="圖片 2">
            <a:extLst>
              <a:ext uri="{FF2B5EF4-FFF2-40B4-BE49-F238E27FC236}">
                <a16:creationId xmlns:a16="http://schemas.microsoft.com/office/drawing/2014/main" id="{3198F813-A42D-4148-83AB-AE391F384BD5}"/>
              </a:ext>
            </a:extLst>
          </p:cNvPr>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93194" y="1485973"/>
            <a:ext cx="1756132" cy="1733261"/>
          </a:xfrm>
          <a:prstGeom prst="rect">
            <a:avLst/>
          </a:prstGeom>
          <a:ln w="6350">
            <a:solidFill>
              <a:schemeClr val="tx1"/>
            </a:solidFill>
          </a:ln>
        </p:spPr>
      </p:pic>
      <p:pic>
        <p:nvPicPr>
          <p:cNvPr id="8" name="圖片 7">
            <a:extLst>
              <a:ext uri="{FF2B5EF4-FFF2-40B4-BE49-F238E27FC236}">
                <a16:creationId xmlns:a16="http://schemas.microsoft.com/office/drawing/2014/main" id="{D45CA4D8-23AA-4B9E-90FE-9B6224E1B6F1}"/>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00851" y="1486195"/>
            <a:ext cx="1756132" cy="1733261"/>
          </a:xfrm>
          <a:prstGeom prst="rect">
            <a:avLst/>
          </a:prstGeom>
          <a:ln w="6350">
            <a:solidFill>
              <a:schemeClr val="tx1"/>
            </a:solidFill>
          </a:ln>
        </p:spPr>
      </p:pic>
      <p:pic>
        <p:nvPicPr>
          <p:cNvPr id="10" name="圖片 9" descr="一張含有 螢幕擷取畫面 的圖片&#10;&#10;自動產生的描述">
            <a:extLst>
              <a:ext uri="{FF2B5EF4-FFF2-40B4-BE49-F238E27FC236}">
                <a16:creationId xmlns:a16="http://schemas.microsoft.com/office/drawing/2014/main" id="{569A30C4-3E49-41FD-9A69-36221B92F64A}"/>
              </a:ext>
            </a:extLst>
          </p:cNvPr>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682134" y="1486196"/>
            <a:ext cx="1741183" cy="1733038"/>
          </a:xfrm>
          <a:prstGeom prst="rect">
            <a:avLst/>
          </a:prstGeom>
          <a:ln w="6350">
            <a:solidFill>
              <a:schemeClr val="tx1"/>
            </a:solidFill>
          </a:ln>
        </p:spPr>
      </p:pic>
      <p:pic>
        <p:nvPicPr>
          <p:cNvPr id="12" name="圖片 11" descr="一張含有 螢幕擷取畫面 的圖片&#10;&#10;自動產生的描述">
            <a:extLst>
              <a:ext uri="{FF2B5EF4-FFF2-40B4-BE49-F238E27FC236}">
                <a16:creationId xmlns:a16="http://schemas.microsoft.com/office/drawing/2014/main" id="{14423C60-87AD-42A3-8100-3AD4C1396D41}"/>
              </a:ext>
            </a:extLst>
          </p:cNvPr>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882" y="1366597"/>
            <a:ext cx="2180660" cy="2100236"/>
          </a:xfrm>
          <a:prstGeom prst="rect">
            <a:avLst/>
          </a:prstGeom>
        </p:spPr>
      </p:pic>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20</a:t>
            </a:fld>
            <a:endParaRPr lang="zh-TW" altLang="en-US" dirty="0"/>
          </a:p>
        </p:txBody>
      </p:sp>
      <p:sp>
        <p:nvSpPr>
          <p:cNvPr id="4" name="矩形 3">
            <a:extLst>
              <a:ext uri="{FF2B5EF4-FFF2-40B4-BE49-F238E27FC236}">
                <a16:creationId xmlns:a16="http://schemas.microsoft.com/office/drawing/2014/main" id="{BAC9B867-9C8F-4613-8A9A-6E0EF7138B6A}"/>
              </a:ext>
            </a:extLst>
          </p:cNvPr>
          <p:cNvSpPr/>
          <p:nvPr/>
        </p:nvSpPr>
        <p:spPr>
          <a:xfrm>
            <a:off x="311178" y="85968"/>
            <a:ext cx="3291286"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RFr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vs.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SVr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(error visualization)</a:t>
            </a:r>
          </a:p>
        </p:txBody>
      </p:sp>
      <p:pic>
        <p:nvPicPr>
          <p:cNvPr id="65" name="圖片 64">
            <a:extLst>
              <a:ext uri="{FF2B5EF4-FFF2-40B4-BE49-F238E27FC236}">
                <a16:creationId xmlns:a16="http://schemas.microsoft.com/office/drawing/2014/main" id="{2B319742-6213-4B0F-B731-36DAF9EF4BB0}"/>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8398723" y="3825619"/>
            <a:ext cx="285751" cy="2265924"/>
          </a:xfrm>
          <a:prstGeom prst="rect">
            <a:avLst/>
          </a:prstGeom>
        </p:spPr>
      </p:pic>
      <p:sp>
        <p:nvSpPr>
          <p:cNvPr id="83" name="文字方塊 82">
            <a:extLst>
              <a:ext uri="{FF2B5EF4-FFF2-40B4-BE49-F238E27FC236}">
                <a16:creationId xmlns:a16="http://schemas.microsoft.com/office/drawing/2014/main" id="{2A8EB724-1EE8-4847-8D28-5071264F13CD}"/>
              </a:ext>
            </a:extLst>
          </p:cNvPr>
          <p:cNvSpPr txBox="1"/>
          <p:nvPr/>
        </p:nvSpPr>
        <p:spPr>
          <a:xfrm>
            <a:off x="691690" y="1101812"/>
            <a:ext cx="1777190"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85" name="文字方塊 84">
            <a:extLst>
              <a:ext uri="{FF2B5EF4-FFF2-40B4-BE49-F238E27FC236}">
                <a16:creationId xmlns:a16="http://schemas.microsoft.com/office/drawing/2014/main" id="{4A0227C2-0108-45A0-81B4-625818E52BDF}"/>
              </a:ext>
            </a:extLst>
          </p:cNvPr>
          <p:cNvSpPr txBox="1"/>
          <p:nvPr/>
        </p:nvSpPr>
        <p:spPr>
          <a:xfrm>
            <a:off x="691689" y="3733919"/>
            <a:ext cx="1777191"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graphicFrame>
        <p:nvGraphicFramePr>
          <p:cNvPr id="87" name="物件 86">
            <a:extLst>
              <a:ext uri="{FF2B5EF4-FFF2-40B4-BE49-F238E27FC236}">
                <a16:creationId xmlns:a16="http://schemas.microsoft.com/office/drawing/2014/main" id="{C46B5871-3587-4A39-9883-9470FC7A3A36}"/>
              </a:ext>
            </a:extLst>
          </p:cNvPr>
          <p:cNvGraphicFramePr>
            <a:graphicFrameLocks noChangeAspect="1"/>
          </p:cNvGraphicFramePr>
          <p:nvPr/>
        </p:nvGraphicFramePr>
        <p:xfrm>
          <a:off x="720212" y="5170804"/>
          <a:ext cx="1256806" cy="425872"/>
        </p:xfrm>
        <a:graphic>
          <a:graphicData uri="http://schemas.openxmlformats.org/presentationml/2006/ole">
            <mc:AlternateContent xmlns:mc="http://schemas.openxmlformats.org/markup-compatibility/2006">
              <mc:Choice xmlns:v="urn:schemas-microsoft-com:vml" Requires="v">
                <p:oleObj spid="_x0000_s10254" name="Equation" r:id="rId13" imgW="1460160" imgH="495000" progId="Equation.DSMT4">
                  <p:embed/>
                </p:oleObj>
              </mc:Choice>
              <mc:Fallback>
                <p:oleObj name="Equation" r:id="rId13" imgW="1460160" imgH="495000" progId="Equation.DSMT4">
                  <p:embed/>
                  <p:pic>
                    <p:nvPicPr>
                      <p:cNvPr id="87" name="物件 86">
                        <a:extLst>
                          <a:ext uri="{FF2B5EF4-FFF2-40B4-BE49-F238E27FC236}">
                            <a16:creationId xmlns:a16="http://schemas.microsoft.com/office/drawing/2014/main" id="{C46B5871-3587-4A39-9883-9470FC7A3A36}"/>
                          </a:ext>
                        </a:extLst>
                      </p:cNvPr>
                      <p:cNvPicPr/>
                      <p:nvPr/>
                    </p:nvPicPr>
                    <p:blipFill>
                      <a:blip r:embed="rId14"/>
                      <a:stretch>
                        <a:fillRect/>
                      </a:stretch>
                    </p:blipFill>
                    <p:spPr>
                      <a:xfrm>
                        <a:off x="720212" y="5170804"/>
                        <a:ext cx="1256806" cy="425872"/>
                      </a:xfrm>
                      <a:prstGeom prst="rect">
                        <a:avLst/>
                      </a:prstGeom>
                    </p:spPr>
                  </p:pic>
                </p:oleObj>
              </mc:Fallback>
            </mc:AlternateContent>
          </a:graphicData>
        </a:graphic>
      </p:graphicFrame>
      <p:sp>
        <p:nvSpPr>
          <p:cNvPr id="88" name="文字方塊 87">
            <a:extLst>
              <a:ext uri="{FF2B5EF4-FFF2-40B4-BE49-F238E27FC236}">
                <a16:creationId xmlns:a16="http://schemas.microsoft.com/office/drawing/2014/main" id="{6DA801C3-DEC4-46CB-AB4D-065E43C3F22D}"/>
              </a:ext>
            </a:extLst>
          </p:cNvPr>
          <p:cNvSpPr txBox="1"/>
          <p:nvPr/>
        </p:nvSpPr>
        <p:spPr>
          <a:xfrm>
            <a:off x="1716751" y="2973237"/>
            <a:ext cx="752129" cy="246221"/>
          </a:xfrm>
          <a:prstGeom prst="rect">
            <a:avLst/>
          </a:prstGeom>
          <a:noFill/>
        </p:spPr>
        <p:txBody>
          <a:bodyPr wrap="none" rtlCol="0">
            <a:spAutoFit/>
          </a:bodyPr>
          <a:lstStyle/>
          <a:p>
            <a:pPr algn="r"/>
            <a:r>
              <a:rPr lang="en-US" altLang="zh-TW" sz="1000" dirty="0" err="1">
                <a:solidFill>
                  <a:schemeClr val="bg1"/>
                </a:solidFill>
                <a:latin typeface="Arial" panose="020B0604020202020204" pitchFamily="34" charset="0"/>
                <a:cs typeface="Arial" panose="020B0604020202020204" pitchFamily="34" charset="0"/>
              </a:rPr>
              <a:t>RFr</a:t>
            </a:r>
            <a:r>
              <a:rPr lang="en-US" altLang="zh-TW" sz="1000" dirty="0">
                <a:solidFill>
                  <a:schemeClr val="bg1"/>
                </a:solidFill>
                <a:latin typeface="Arial" panose="020B0604020202020204" pitchFamily="34" charset="0"/>
                <a:cs typeface="Arial" panose="020B0604020202020204" pitchFamily="34" charset="0"/>
              </a:rPr>
              <a:t>,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0" name="文字方塊 89">
            <a:extLst>
              <a:ext uri="{FF2B5EF4-FFF2-40B4-BE49-F238E27FC236}">
                <a16:creationId xmlns:a16="http://schemas.microsoft.com/office/drawing/2014/main" id="{1B21CC21-65E6-4805-9242-214C75C945D1}"/>
              </a:ext>
            </a:extLst>
          </p:cNvPr>
          <p:cNvSpPr txBox="1"/>
          <p:nvPr/>
        </p:nvSpPr>
        <p:spPr>
          <a:xfrm>
            <a:off x="3621599" y="2973236"/>
            <a:ext cx="822661" cy="246221"/>
          </a:xfrm>
          <a:prstGeom prst="rect">
            <a:avLst/>
          </a:prstGeom>
          <a:noFill/>
        </p:spPr>
        <p:txBody>
          <a:bodyPr wrap="none" rtlCol="0">
            <a:spAutoFit/>
          </a:bodyPr>
          <a:lstStyle/>
          <a:p>
            <a:pPr algn="r"/>
            <a:r>
              <a:rPr lang="en-US" altLang="zh-TW" sz="1000" dirty="0" err="1">
                <a:solidFill>
                  <a:schemeClr val="bg1"/>
                </a:solidFill>
                <a:latin typeface="Arial" panose="020B0604020202020204" pitchFamily="34" charset="0"/>
                <a:cs typeface="Arial" panose="020B0604020202020204" pitchFamily="34" charset="0"/>
              </a:rPr>
              <a:t>RFr</a:t>
            </a:r>
            <a:r>
              <a:rPr lang="en-US" altLang="zh-TW" sz="1000" dirty="0">
                <a:solidFill>
                  <a:schemeClr val="bg1"/>
                </a:solidFill>
                <a:latin typeface="Arial" panose="020B0604020202020204" pitchFamily="34" charset="0"/>
                <a:cs typeface="Arial" panose="020B0604020202020204" pitchFamily="34" charset="0"/>
              </a:rPr>
              <a:t>, 10000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2" name="文字方塊 91">
            <a:extLst>
              <a:ext uri="{FF2B5EF4-FFF2-40B4-BE49-F238E27FC236}">
                <a16:creationId xmlns:a16="http://schemas.microsoft.com/office/drawing/2014/main" id="{A8E2FAE8-D509-4020-8547-73D95A3C4721}"/>
              </a:ext>
            </a:extLst>
          </p:cNvPr>
          <p:cNvSpPr txBox="1"/>
          <p:nvPr/>
        </p:nvSpPr>
        <p:spPr>
          <a:xfrm>
            <a:off x="5594346" y="2973236"/>
            <a:ext cx="750526" cy="246221"/>
          </a:xfrm>
          <a:prstGeom prst="rect">
            <a:avLst/>
          </a:prstGeom>
          <a:noFill/>
        </p:spPr>
        <p:txBody>
          <a:bodyPr wrap="none" rtlCol="0">
            <a:spAutoFit/>
          </a:bodyPr>
          <a:lstStyle/>
          <a:p>
            <a:pPr algn="r"/>
            <a:r>
              <a:rPr lang="en-US" altLang="zh-TW" sz="1000" dirty="0" err="1">
                <a:solidFill>
                  <a:schemeClr val="bg1"/>
                </a:solidFill>
                <a:latin typeface="Arial" panose="020B0604020202020204" pitchFamily="34" charset="0"/>
                <a:cs typeface="Arial" panose="020B0604020202020204" pitchFamily="34" charset="0"/>
              </a:rPr>
              <a:t>SVr</a:t>
            </a:r>
            <a:r>
              <a:rPr lang="en-US" altLang="zh-TW" sz="1000" dirty="0">
                <a:solidFill>
                  <a:schemeClr val="bg1"/>
                </a:solidFill>
                <a:latin typeface="Arial" panose="020B0604020202020204" pitchFamily="34" charset="0"/>
                <a:cs typeface="Arial" panose="020B0604020202020204" pitchFamily="34" charset="0"/>
              </a:rPr>
              <a:t>,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4" name="文字方塊 93">
            <a:extLst>
              <a:ext uri="{FF2B5EF4-FFF2-40B4-BE49-F238E27FC236}">
                <a16:creationId xmlns:a16="http://schemas.microsoft.com/office/drawing/2014/main" id="{6477CA33-BFE1-4975-A1E8-DAFCC952F8A7}"/>
              </a:ext>
            </a:extLst>
          </p:cNvPr>
          <p:cNvSpPr txBox="1"/>
          <p:nvPr/>
        </p:nvSpPr>
        <p:spPr>
          <a:xfrm>
            <a:off x="7434260" y="2973235"/>
            <a:ext cx="821059" cy="246221"/>
          </a:xfrm>
          <a:prstGeom prst="rect">
            <a:avLst/>
          </a:prstGeom>
          <a:noFill/>
        </p:spPr>
        <p:txBody>
          <a:bodyPr wrap="none" rtlCol="0">
            <a:spAutoFit/>
          </a:bodyPr>
          <a:lstStyle/>
          <a:p>
            <a:pPr algn="r"/>
            <a:r>
              <a:rPr lang="en-US" altLang="zh-TW" sz="1000" dirty="0" err="1">
                <a:solidFill>
                  <a:schemeClr val="bg1"/>
                </a:solidFill>
                <a:latin typeface="Arial" panose="020B0604020202020204" pitchFamily="34" charset="0"/>
                <a:cs typeface="Arial" panose="020B0604020202020204" pitchFamily="34" charset="0"/>
              </a:rPr>
              <a:t>SVr</a:t>
            </a:r>
            <a:r>
              <a:rPr lang="en-US" altLang="zh-TW" sz="1000" dirty="0">
                <a:solidFill>
                  <a:schemeClr val="bg1"/>
                </a:solidFill>
                <a:latin typeface="Arial" panose="020B0604020202020204" pitchFamily="34" charset="0"/>
                <a:cs typeface="Arial" panose="020B0604020202020204" pitchFamily="34" charset="0"/>
              </a:rPr>
              <a:t>, 10000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6" name="文字方塊 95">
            <a:extLst>
              <a:ext uri="{FF2B5EF4-FFF2-40B4-BE49-F238E27FC236}">
                <a16:creationId xmlns:a16="http://schemas.microsoft.com/office/drawing/2014/main" id="{7B704CCC-258B-4563-B622-049C0578B015}"/>
              </a:ext>
            </a:extLst>
          </p:cNvPr>
          <p:cNvSpPr txBox="1"/>
          <p:nvPr/>
        </p:nvSpPr>
        <p:spPr>
          <a:xfrm>
            <a:off x="1728861" y="5604109"/>
            <a:ext cx="752129" cy="246221"/>
          </a:xfrm>
          <a:prstGeom prst="rect">
            <a:avLst/>
          </a:prstGeom>
          <a:noFill/>
        </p:spPr>
        <p:txBody>
          <a:bodyPr wrap="none" rtlCol="0">
            <a:spAutoFit/>
          </a:bodyPr>
          <a:lstStyle/>
          <a:p>
            <a:pPr algn="r"/>
            <a:r>
              <a:rPr lang="en-US" altLang="zh-TW" sz="1000" dirty="0" err="1">
                <a:solidFill>
                  <a:schemeClr val="bg1"/>
                </a:solidFill>
                <a:latin typeface="Arial" panose="020B0604020202020204" pitchFamily="34" charset="0"/>
                <a:cs typeface="Arial" panose="020B0604020202020204" pitchFamily="34" charset="0"/>
              </a:rPr>
              <a:t>RFr</a:t>
            </a:r>
            <a:r>
              <a:rPr lang="en-US" altLang="zh-TW" sz="1000" dirty="0">
                <a:solidFill>
                  <a:schemeClr val="bg1"/>
                </a:solidFill>
                <a:latin typeface="Arial" panose="020B0604020202020204" pitchFamily="34" charset="0"/>
                <a:cs typeface="Arial" panose="020B0604020202020204" pitchFamily="34" charset="0"/>
              </a:rPr>
              <a:t>,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8" name="文字方塊 97">
            <a:extLst>
              <a:ext uri="{FF2B5EF4-FFF2-40B4-BE49-F238E27FC236}">
                <a16:creationId xmlns:a16="http://schemas.microsoft.com/office/drawing/2014/main" id="{ABEB808D-9FB0-416C-982D-B25D3A3259AF}"/>
              </a:ext>
            </a:extLst>
          </p:cNvPr>
          <p:cNvSpPr txBox="1"/>
          <p:nvPr/>
        </p:nvSpPr>
        <p:spPr>
          <a:xfrm>
            <a:off x="3633709" y="5604108"/>
            <a:ext cx="822661" cy="246221"/>
          </a:xfrm>
          <a:prstGeom prst="rect">
            <a:avLst/>
          </a:prstGeom>
          <a:noFill/>
        </p:spPr>
        <p:txBody>
          <a:bodyPr wrap="none" rtlCol="0">
            <a:spAutoFit/>
          </a:bodyPr>
          <a:lstStyle/>
          <a:p>
            <a:pPr algn="r"/>
            <a:r>
              <a:rPr lang="en-US" altLang="zh-TW" sz="1000" dirty="0" err="1">
                <a:solidFill>
                  <a:schemeClr val="bg1"/>
                </a:solidFill>
                <a:latin typeface="Arial" panose="020B0604020202020204" pitchFamily="34" charset="0"/>
                <a:cs typeface="Arial" panose="020B0604020202020204" pitchFamily="34" charset="0"/>
              </a:rPr>
              <a:t>RFr</a:t>
            </a:r>
            <a:r>
              <a:rPr lang="en-US" altLang="zh-TW" sz="1000" dirty="0">
                <a:solidFill>
                  <a:schemeClr val="bg1"/>
                </a:solidFill>
                <a:latin typeface="Arial" panose="020B0604020202020204" pitchFamily="34" charset="0"/>
                <a:cs typeface="Arial" panose="020B0604020202020204" pitchFamily="34" charset="0"/>
              </a:rPr>
              <a:t>, 10000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100" name="文字方塊 99">
            <a:extLst>
              <a:ext uri="{FF2B5EF4-FFF2-40B4-BE49-F238E27FC236}">
                <a16:creationId xmlns:a16="http://schemas.microsoft.com/office/drawing/2014/main" id="{8283AA92-CB26-43FC-820B-A0B12D47208D}"/>
              </a:ext>
            </a:extLst>
          </p:cNvPr>
          <p:cNvSpPr txBox="1"/>
          <p:nvPr/>
        </p:nvSpPr>
        <p:spPr>
          <a:xfrm>
            <a:off x="5606456" y="5604108"/>
            <a:ext cx="750526" cy="246221"/>
          </a:xfrm>
          <a:prstGeom prst="rect">
            <a:avLst/>
          </a:prstGeom>
          <a:noFill/>
        </p:spPr>
        <p:txBody>
          <a:bodyPr wrap="none" rtlCol="0">
            <a:spAutoFit/>
          </a:bodyPr>
          <a:lstStyle/>
          <a:p>
            <a:pPr algn="r"/>
            <a:r>
              <a:rPr lang="en-US" altLang="zh-TW" sz="1000" dirty="0" err="1">
                <a:solidFill>
                  <a:schemeClr val="bg1"/>
                </a:solidFill>
                <a:latin typeface="Arial" panose="020B0604020202020204" pitchFamily="34" charset="0"/>
                <a:cs typeface="Arial" panose="020B0604020202020204" pitchFamily="34" charset="0"/>
              </a:rPr>
              <a:t>SVr</a:t>
            </a:r>
            <a:r>
              <a:rPr lang="en-US" altLang="zh-TW" sz="1000" dirty="0">
                <a:solidFill>
                  <a:schemeClr val="bg1"/>
                </a:solidFill>
                <a:latin typeface="Arial" panose="020B0604020202020204" pitchFamily="34" charset="0"/>
                <a:cs typeface="Arial" panose="020B0604020202020204" pitchFamily="34" charset="0"/>
              </a:rPr>
              <a:t>,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102" name="文字方塊 101">
            <a:extLst>
              <a:ext uri="{FF2B5EF4-FFF2-40B4-BE49-F238E27FC236}">
                <a16:creationId xmlns:a16="http://schemas.microsoft.com/office/drawing/2014/main" id="{C44C025A-E9C8-4130-8D2C-C61017AC4E6E}"/>
              </a:ext>
            </a:extLst>
          </p:cNvPr>
          <p:cNvSpPr txBox="1"/>
          <p:nvPr/>
        </p:nvSpPr>
        <p:spPr>
          <a:xfrm>
            <a:off x="7446370" y="5604107"/>
            <a:ext cx="821059" cy="246221"/>
          </a:xfrm>
          <a:prstGeom prst="rect">
            <a:avLst/>
          </a:prstGeom>
          <a:noFill/>
        </p:spPr>
        <p:txBody>
          <a:bodyPr wrap="none" rtlCol="0">
            <a:spAutoFit/>
          </a:bodyPr>
          <a:lstStyle/>
          <a:p>
            <a:pPr algn="r"/>
            <a:r>
              <a:rPr lang="en-US" altLang="zh-TW" sz="1000" dirty="0" err="1">
                <a:solidFill>
                  <a:schemeClr val="bg1"/>
                </a:solidFill>
                <a:latin typeface="Arial" panose="020B0604020202020204" pitchFamily="34" charset="0"/>
                <a:cs typeface="Arial" panose="020B0604020202020204" pitchFamily="34" charset="0"/>
              </a:rPr>
              <a:t>SVr</a:t>
            </a:r>
            <a:r>
              <a:rPr lang="en-US" altLang="zh-TW" sz="1000" dirty="0">
                <a:solidFill>
                  <a:schemeClr val="bg1"/>
                </a:solidFill>
                <a:latin typeface="Arial" panose="020B0604020202020204" pitchFamily="34" charset="0"/>
                <a:cs typeface="Arial" panose="020B0604020202020204" pitchFamily="34" charset="0"/>
              </a:rPr>
              <a:t>, 10000</a:t>
            </a:r>
            <a:endParaRPr lang="zh-TW" altLang="en-US" sz="1000" dirty="0">
              <a:solidFill>
                <a:schemeClr val="bg1"/>
              </a:solidFill>
              <a:latin typeface="Arial" panose="020B0604020202020204" pitchFamily="34" charset="0"/>
              <a:cs typeface="Arial" panose="020B0604020202020204" pitchFamily="34" charset="0"/>
            </a:endParaRPr>
          </a:p>
        </p:txBody>
      </p:sp>
      <p:graphicFrame>
        <p:nvGraphicFramePr>
          <p:cNvPr id="104" name="物件 103">
            <a:extLst>
              <a:ext uri="{FF2B5EF4-FFF2-40B4-BE49-F238E27FC236}">
                <a16:creationId xmlns:a16="http://schemas.microsoft.com/office/drawing/2014/main" id="{17518F7A-496F-429E-B22E-CE9A7BC4A08E}"/>
              </a:ext>
            </a:extLst>
          </p:cNvPr>
          <p:cNvGraphicFramePr>
            <a:graphicFrameLocks noChangeAspect="1"/>
          </p:cNvGraphicFramePr>
          <p:nvPr/>
        </p:nvGraphicFramePr>
        <p:xfrm>
          <a:off x="744538" y="2536403"/>
          <a:ext cx="1213802" cy="425871"/>
        </p:xfrm>
        <a:graphic>
          <a:graphicData uri="http://schemas.openxmlformats.org/presentationml/2006/ole">
            <mc:AlternateContent xmlns:mc="http://schemas.openxmlformats.org/markup-compatibility/2006">
              <mc:Choice xmlns:v="urn:schemas-microsoft-com:vml" Requires="v">
                <p:oleObj spid="_x0000_s10255" name="Equation" r:id="rId15" imgW="1409400" imgH="495000" progId="Equation.DSMT4">
                  <p:embed/>
                </p:oleObj>
              </mc:Choice>
              <mc:Fallback>
                <p:oleObj name="Equation" r:id="rId15" imgW="1409400" imgH="495000" progId="Equation.DSMT4">
                  <p:embed/>
                  <p:pic>
                    <p:nvPicPr>
                      <p:cNvPr id="104" name="物件 103">
                        <a:extLst>
                          <a:ext uri="{FF2B5EF4-FFF2-40B4-BE49-F238E27FC236}">
                            <a16:creationId xmlns:a16="http://schemas.microsoft.com/office/drawing/2014/main" id="{17518F7A-496F-429E-B22E-CE9A7BC4A08E}"/>
                          </a:ext>
                        </a:extLst>
                      </p:cNvPr>
                      <p:cNvPicPr/>
                      <p:nvPr/>
                    </p:nvPicPr>
                    <p:blipFill>
                      <a:blip r:embed="rId16"/>
                      <a:stretch>
                        <a:fillRect/>
                      </a:stretch>
                    </p:blipFill>
                    <p:spPr>
                      <a:xfrm>
                        <a:off x="744538" y="2536403"/>
                        <a:ext cx="1213802" cy="425871"/>
                      </a:xfrm>
                      <a:prstGeom prst="rect">
                        <a:avLst/>
                      </a:prstGeom>
                    </p:spPr>
                  </p:pic>
                </p:oleObj>
              </mc:Fallback>
            </mc:AlternateContent>
          </a:graphicData>
        </a:graphic>
      </p:graphicFrame>
      <p:pic>
        <p:nvPicPr>
          <p:cNvPr id="21" name="圖片 20">
            <a:extLst>
              <a:ext uri="{FF2B5EF4-FFF2-40B4-BE49-F238E27FC236}">
                <a16:creationId xmlns:a16="http://schemas.microsoft.com/office/drawing/2014/main" id="{95CBCE02-8720-482F-B0B8-A6B173D639B4}"/>
              </a:ext>
            </a:extLst>
          </p:cNvPr>
          <p:cNvPicPr>
            <a:picLocks noChangeAspect="1"/>
          </p:cNvPicPr>
          <p:nvPr/>
        </p:nvPicPr>
        <p:blipFill rotWithShape="1">
          <a:blip r:embed="rId1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85080" y="1384863"/>
            <a:ext cx="399394" cy="1889759"/>
          </a:xfrm>
          <a:prstGeom prst="rect">
            <a:avLst/>
          </a:prstGeom>
          <a:ln w="6350">
            <a:noFill/>
          </a:ln>
        </p:spPr>
      </p:pic>
    </p:spTree>
    <p:extLst>
      <p:ext uri="{BB962C8B-B14F-4D97-AF65-F5344CB8AC3E}">
        <p14:creationId xmlns:p14="http://schemas.microsoft.com/office/powerpoint/2010/main" val="2933939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389069"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MLPr_3 (1024*3):</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21</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2" cy="2253589"/>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2" cy="2253589"/>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2" cy="2253589"/>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2" cy="2253589"/>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2" cy="2253589"/>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2" cy="2253589"/>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2" cy="2253589"/>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2" cy="2253589"/>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pic>
        <p:nvPicPr>
          <p:cNvPr id="5" name="圖片 4">
            <a:extLst>
              <a:ext uri="{FF2B5EF4-FFF2-40B4-BE49-F238E27FC236}">
                <a16:creationId xmlns:a16="http://schemas.microsoft.com/office/drawing/2014/main" id="{405E2A40-1785-4778-8F2F-B79A62D02B4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1" y="0"/>
            <a:ext cx="3657597" cy="1825141"/>
          </a:xfrm>
          <a:prstGeom prst="rect">
            <a:avLst/>
          </a:prstGeom>
        </p:spPr>
      </p:pic>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200329"/>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MLPr_3_r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595.2318279743195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[0.9989881  0.99886549 0.98944222 0.99631857 0.99952458]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0.9966277919121875</a:t>
            </a:r>
          </a:p>
          <a:p>
            <a:pPr marL="171450" indent="-171450">
              <a:buFont typeface="Arial" panose="020B0604020202020204" pitchFamily="34" charset="0"/>
              <a:buChar char="•"/>
            </a:pPr>
            <a:endParaRPr lang="en-US" altLang="zh-TW" sz="1200" dirty="0">
              <a:latin typeface="Arial" panose="020B0604020202020204" pitchFamily="34" charset="0"/>
              <a:cs typeface="Arial" panose="020B0604020202020204" pitchFamily="34" charset="0"/>
            </a:endParaRP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MLPr_3_r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993.4995121955872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[0.99644541 0.99782423 0.99944101 0.99811278 0.9974251 ]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0.9978497085266778</a:t>
            </a:r>
            <a:endParaRPr lang="zh-TW" altLang="en-US" sz="1200" dirty="0">
              <a:latin typeface="Arial" panose="020B0604020202020204" pitchFamily="34" charset="0"/>
              <a:cs typeface="Arial" panose="020B0604020202020204" pitchFamily="34" charset="0"/>
            </a:endParaRP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2741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246402"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MLPr_3 (1024*3):</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22</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2" cy="2253589"/>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2" cy="2253589"/>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2" cy="2253589"/>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2" cy="2253589"/>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2" cy="2253589"/>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2" cy="2253589"/>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2" cy="2253589"/>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2" cy="2253589"/>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pic>
        <p:nvPicPr>
          <p:cNvPr id="5" name="圖片 4">
            <a:extLst>
              <a:ext uri="{FF2B5EF4-FFF2-40B4-BE49-F238E27FC236}">
                <a16:creationId xmlns:a16="http://schemas.microsoft.com/office/drawing/2014/main" id="{405E2A40-1785-4778-8F2F-B79A62D02B4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1" y="0"/>
            <a:ext cx="3657597" cy="1825141"/>
          </a:xfrm>
          <a:prstGeom prst="rect">
            <a:avLst/>
          </a:prstGeom>
        </p:spPr>
      </p:pic>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200329"/>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MLPr_3_r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113.68306565284729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[0.9748605  0.93242745 0.98472004 0.99688511 0.95789886]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0.9693583927338185</a:t>
            </a:r>
          </a:p>
          <a:p>
            <a:pPr marL="171450" indent="-171450">
              <a:buFont typeface="Arial" panose="020B0604020202020204" pitchFamily="34" charset="0"/>
              <a:buChar char="•"/>
            </a:pPr>
            <a:endParaRPr lang="en-US" altLang="zh-TW" sz="1200" dirty="0">
              <a:latin typeface="Arial" panose="020B0604020202020204" pitchFamily="34" charset="0"/>
              <a:cs typeface="Arial" panose="020B0604020202020204" pitchFamily="34" charset="0"/>
            </a:endParaRP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MLPr_3_r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172.04708003997803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[0.95042859 0.94714063 0.95893979 0.92802037 0.96389417]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MLPr_3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0.9496847129424417</a:t>
            </a:r>
            <a:endParaRPr lang="zh-TW" altLang="en-US" sz="1200" dirty="0">
              <a:latin typeface="Arial" panose="020B0604020202020204" pitchFamily="34" charset="0"/>
              <a:cs typeface="Arial" panose="020B0604020202020204" pitchFamily="34" charset="0"/>
            </a:endParaRP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743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5921814"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Projectile motion:</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Model tuning (based on </a:t>
            </a:r>
            <a:r>
              <a:rPr lang="en-US" altLang="zh-TW" sz="2000" kern="100" dirty="0" err="1">
                <a:latin typeface="Arial" panose="020B0604020202020204" pitchFamily="34" charset="0"/>
                <a:ea typeface="Roboto" panose="02000000000000000000" pitchFamily="2" charset="0"/>
                <a:cs typeface="Arial" panose="020B0604020202020204" pitchFamily="34" charset="0"/>
              </a:rPr>
              <a:t>GridSearch</a:t>
            </a:r>
            <a:r>
              <a:rPr lang="en-US" altLang="zh-TW" sz="2000" kern="100" dirty="0">
                <a:latin typeface="Arial" panose="020B0604020202020204" pitchFamily="34" charset="0"/>
                <a:ea typeface="Roboto" panose="02000000000000000000" pitchFamily="2" charset="0"/>
                <a:cs typeface="Arial" panose="020B0604020202020204" pitchFamily="34" charset="0"/>
              </a:rPr>
              <a:t>/trial and error)</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23</a:t>
            </a:fld>
            <a:endParaRPr lang="zh-TW" altLang="en-US" dirty="0"/>
          </a:p>
        </p:txBody>
      </p:sp>
      <p:pic>
        <p:nvPicPr>
          <p:cNvPr id="123" name="圖片 122">
            <a:extLst>
              <a:ext uri="{FF2B5EF4-FFF2-40B4-BE49-F238E27FC236}">
                <a16:creationId xmlns:a16="http://schemas.microsoft.com/office/drawing/2014/main" id="{24617409-8F14-4D76-8AA6-EE95AF53552B}"/>
              </a:ext>
            </a:extLst>
          </p:cNvPr>
          <p:cNvPicPr>
            <a:picLocks noChangeAspect="1"/>
          </p:cNvPicPr>
          <p:nvPr/>
        </p:nvPicPr>
        <p:blipFill>
          <a:blip r:embed="rId2"/>
          <a:stretch>
            <a:fillRect/>
          </a:stretch>
        </p:blipFill>
        <p:spPr>
          <a:xfrm>
            <a:off x="1939850" y="1066611"/>
            <a:ext cx="5710629" cy="5365440"/>
          </a:xfrm>
          <a:prstGeom prst="rect">
            <a:avLst/>
          </a:prstGeom>
        </p:spPr>
      </p:pic>
      <p:sp>
        <p:nvSpPr>
          <p:cNvPr id="124" name="矩形 123">
            <a:extLst>
              <a:ext uri="{FF2B5EF4-FFF2-40B4-BE49-F238E27FC236}">
                <a16:creationId xmlns:a16="http://schemas.microsoft.com/office/drawing/2014/main" id="{BA823E0F-119C-4407-8ACC-A5B804F64655}"/>
              </a:ext>
            </a:extLst>
          </p:cNvPr>
          <p:cNvSpPr/>
          <p:nvPr/>
        </p:nvSpPr>
        <p:spPr>
          <a:xfrm>
            <a:off x="1805940" y="883920"/>
            <a:ext cx="5928360" cy="120318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126" name="矩形 125">
            <a:extLst>
              <a:ext uri="{FF2B5EF4-FFF2-40B4-BE49-F238E27FC236}">
                <a16:creationId xmlns:a16="http://schemas.microsoft.com/office/drawing/2014/main" id="{BA47498F-EBEE-42D1-8786-0CAFA6946078}"/>
              </a:ext>
            </a:extLst>
          </p:cNvPr>
          <p:cNvSpPr/>
          <p:nvPr/>
        </p:nvSpPr>
        <p:spPr>
          <a:xfrm>
            <a:off x="1805940" y="2834640"/>
            <a:ext cx="5928360" cy="284988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128" name="矩形 127">
            <a:extLst>
              <a:ext uri="{FF2B5EF4-FFF2-40B4-BE49-F238E27FC236}">
                <a16:creationId xmlns:a16="http://schemas.microsoft.com/office/drawing/2014/main" id="{08649E19-2293-4AE7-ACB2-37733F22E2CB}"/>
              </a:ext>
            </a:extLst>
          </p:cNvPr>
          <p:cNvSpPr/>
          <p:nvPr/>
        </p:nvSpPr>
        <p:spPr>
          <a:xfrm>
            <a:off x="1805940" y="5684520"/>
            <a:ext cx="5928360" cy="7475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Tree>
    <p:extLst>
      <p:ext uri="{BB962C8B-B14F-4D97-AF65-F5344CB8AC3E}">
        <p14:creationId xmlns:p14="http://schemas.microsoft.com/office/powerpoint/2010/main" val="3939427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2980303"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Isomap</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Fundamental knowledge</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24</a:t>
            </a:fld>
            <a:endParaRPr lang="zh-TW" altLang="en-US" dirty="0"/>
          </a:p>
        </p:txBody>
      </p:sp>
      <p:pic>
        <p:nvPicPr>
          <p:cNvPr id="19" name="圖片 18" descr="一張含有 地圖, 文字 的圖片&#10;&#10;自動產生的描述">
            <a:extLst>
              <a:ext uri="{FF2B5EF4-FFF2-40B4-BE49-F238E27FC236}">
                <a16:creationId xmlns:a16="http://schemas.microsoft.com/office/drawing/2014/main" id="{ACC5DFD1-5114-4E53-91CB-597A60C36B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0198" y="4079044"/>
            <a:ext cx="8143603" cy="2203472"/>
          </a:xfrm>
          <a:prstGeom prst="rect">
            <a:avLst/>
          </a:prstGeom>
        </p:spPr>
      </p:pic>
      <p:sp>
        <p:nvSpPr>
          <p:cNvPr id="21" name="矩形 20">
            <a:extLst>
              <a:ext uri="{FF2B5EF4-FFF2-40B4-BE49-F238E27FC236}">
                <a16:creationId xmlns:a16="http://schemas.microsoft.com/office/drawing/2014/main" id="{26C84CE5-12AF-4DE2-A949-07145C94DC4F}"/>
              </a:ext>
            </a:extLst>
          </p:cNvPr>
          <p:cNvSpPr/>
          <p:nvPr/>
        </p:nvSpPr>
        <p:spPr>
          <a:xfrm>
            <a:off x="658312" y="851399"/>
            <a:ext cx="7077643" cy="3170099"/>
          </a:xfrm>
          <a:prstGeom prst="rect">
            <a:avLst/>
          </a:prstGeom>
        </p:spPr>
        <p:txBody>
          <a:bodyPr wrap="none">
            <a:spAutoFit/>
          </a:bodyPr>
          <a:lstStyle/>
          <a:p>
            <a:r>
              <a:rPr lang="en-US" altLang="zh-TW" sz="2000" b="1" dirty="0">
                <a:solidFill>
                  <a:srgbClr val="0000FF"/>
                </a:solidFill>
                <a:latin typeface="Arial" panose="020B0604020202020204" pitchFamily="34" charset="0"/>
                <a:cs typeface="Arial" panose="020B0604020202020204" pitchFamily="34" charset="0"/>
              </a:rPr>
              <a:t>Nonlinear dimensionality reduction</a:t>
            </a:r>
          </a:p>
          <a:p>
            <a:pPr marL="285750" indent="-285750">
              <a:buFont typeface="Arial" panose="020B0604020202020204" pitchFamily="34" charset="0"/>
              <a:buChar char="•"/>
            </a:pPr>
            <a:r>
              <a:rPr lang="en-US" altLang="zh-TW" dirty="0">
                <a:latin typeface="Arial" panose="020B0604020202020204" pitchFamily="34" charset="0"/>
                <a:cs typeface="Arial" panose="020B0604020202020204" pitchFamily="34" charset="0"/>
              </a:rPr>
              <a:t>Determine the neighbors of each point.</a:t>
            </a:r>
          </a:p>
          <a:p>
            <a:pPr marL="742950" lvl="1" indent="-285750">
              <a:buFont typeface="Arial" panose="020B0604020202020204" pitchFamily="34" charset="0"/>
              <a:buChar char="•"/>
            </a:pPr>
            <a:r>
              <a:rPr lang="en-US" altLang="zh-TW" dirty="0">
                <a:latin typeface="Arial" panose="020B0604020202020204" pitchFamily="34" charset="0"/>
                <a:cs typeface="Arial" panose="020B0604020202020204" pitchFamily="34" charset="0"/>
              </a:rPr>
              <a:t>All points in some fixed radius.</a:t>
            </a:r>
          </a:p>
          <a:p>
            <a:pPr marL="742950" lvl="1" indent="-285750">
              <a:buFont typeface="Arial" panose="020B0604020202020204" pitchFamily="34" charset="0"/>
              <a:buChar char="•"/>
            </a:pPr>
            <a:r>
              <a:rPr lang="en-US" altLang="zh-TW" dirty="0">
                <a:solidFill>
                  <a:srgbClr val="FF0000"/>
                </a:solidFill>
                <a:latin typeface="Arial" panose="020B0604020202020204" pitchFamily="34" charset="0"/>
                <a:cs typeface="Arial" panose="020B0604020202020204" pitchFamily="34" charset="0"/>
              </a:rPr>
              <a:t>K nearest neighbors.</a:t>
            </a:r>
          </a:p>
          <a:p>
            <a:pPr marL="285750" indent="-285750">
              <a:buFont typeface="Arial" panose="020B0604020202020204" pitchFamily="34" charset="0"/>
              <a:buChar char="•"/>
            </a:pPr>
            <a:r>
              <a:rPr lang="en-US" altLang="zh-TW" dirty="0">
                <a:latin typeface="Arial" panose="020B0604020202020204" pitchFamily="34" charset="0"/>
                <a:cs typeface="Arial" panose="020B0604020202020204" pitchFamily="34" charset="0"/>
              </a:rPr>
              <a:t>Construct a neighborhood graph.</a:t>
            </a:r>
          </a:p>
          <a:p>
            <a:pPr marL="742950" lvl="1" indent="-285750">
              <a:buFont typeface="Arial" panose="020B0604020202020204" pitchFamily="34" charset="0"/>
              <a:buChar char="•"/>
            </a:pPr>
            <a:r>
              <a:rPr lang="en-US" altLang="zh-TW" dirty="0">
                <a:latin typeface="Arial" panose="020B0604020202020204" pitchFamily="34" charset="0"/>
                <a:cs typeface="Arial" panose="020B0604020202020204" pitchFamily="34" charset="0"/>
              </a:rPr>
              <a:t>Each point is connected to other if it is a K nearest neighbor.</a:t>
            </a:r>
          </a:p>
          <a:p>
            <a:pPr marL="742950" lvl="1" indent="-285750">
              <a:buFont typeface="Arial" panose="020B0604020202020204" pitchFamily="34" charset="0"/>
              <a:buChar char="•"/>
            </a:pPr>
            <a:r>
              <a:rPr lang="en-US" altLang="zh-TW" dirty="0">
                <a:latin typeface="Arial" panose="020B0604020202020204" pitchFamily="34" charset="0"/>
                <a:cs typeface="Arial" panose="020B0604020202020204" pitchFamily="34" charset="0"/>
              </a:rPr>
              <a:t>Edge length equal to Euclidean distance.</a:t>
            </a:r>
          </a:p>
          <a:p>
            <a:pPr marL="285750" indent="-285750">
              <a:buFont typeface="Arial" panose="020B0604020202020204" pitchFamily="34" charset="0"/>
              <a:buChar char="•"/>
            </a:pPr>
            <a:r>
              <a:rPr lang="en-US" altLang="zh-TW" dirty="0">
                <a:latin typeface="Arial" panose="020B0604020202020204" pitchFamily="34" charset="0"/>
                <a:cs typeface="Arial" panose="020B0604020202020204" pitchFamily="34" charset="0"/>
              </a:rPr>
              <a:t>Compute shortest path between two nodes.</a:t>
            </a:r>
          </a:p>
          <a:p>
            <a:pPr marL="742950" lvl="1" indent="-285750">
              <a:buFont typeface="Arial" panose="020B0604020202020204" pitchFamily="34" charset="0"/>
              <a:buChar char="•"/>
            </a:pPr>
            <a:r>
              <a:rPr lang="en-US" altLang="zh-TW" dirty="0">
                <a:latin typeface="Arial" panose="020B0604020202020204" pitchFamily="34" charset="0"/>
                <a:cs typeface="Arial" panose="020B0604020202020204" pitchFamily="34" charset="0"/>
              </a:rPr>
              <a:t>Dijkstra's algorithm</a:t>
            </a:r>
          </a:p>
          <a:p>
            <a:pPr marL="285750" indent="-285750">
              <a:buFont typeface="Arial" panose="020B0604020202020204" pitchFamily="34" charset="0"/>
              <a:buChar char="•"/>
            </a:pPr>
            <a:r>
              <a:rPr lang="en-US" altLang="zh-TW" dirty="0">
                <a:latin typeface="Arial" panose="020B0604020202020204" pitchFamily="34" charset="0"/>
                <a:cs typeface="Arial" panose="020B0604020202020204" pitchFamily="34" charset="0"/>
              </a:rPr>
              <a:t>Compute lower-dimensional embedding.</a:t>
            </a:r>
          </a:p>
          <a:p>
            <a:pPr marL="742950" lvl="1" indent="-285750">
              <a:buFont typeface="Arial" panose="020B0604020202020204" pitchFamily="34" charset="0"/>
              <a:buChar char="•"/>
            </a:pPr>
            <a:r>
              <a:rPr lang="en-US" altLang="zh-TW" dirty="0">
                <a:latin typeface="Arial" panose="020B0604020202020204" pitchFamily="34" charset="0"/>
                <a:cs typeface="Arial" panose="020B0604020202020204" pitchFamily="34" charset="0"/>
              </a:rPr>
              <a:t>Multidimensional scaling</a:t>
            </a:r>
            <a:endParaRPr lang="zh-TW"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9596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389069"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MLPr_i3 (1024*3):</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25</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1" cy="2253589"/>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1" cy="2253589"/>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1" cy="2253589"/>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1" cy="2253589"/>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1" cy="2253589"/>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1" cy="2253589"/>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1" cy="2253589"/>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1" cy="2253589"/>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pic>
        <p:nvPicPr>
          <p:cNvPr id="5" name="圖片 4">
            <a:extLst>
              <a:ext uri="{FF2B5EF4-FFF2-40B4-BE49-F238E27FC236}">
                <a16:creationId xmlns:a16="http://schemas.microsoft.com/office/drawing/2014/main" id="{405E2A40-1785-4778-8F2F-B79A62D02B4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1" y="0"/>
            <a:ext cx="3657597" cy="1825140"/>
          </a:xfrm>
          <a:prstGeom prst="rect">
            <a:avLst/>
          </a:prstGeom>
        </p:spPr>
      </p:pic>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MLPr_i3_r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909.9167439937592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[0.99886395 0.99918727 0.99890468 0.9978896  0.99930294]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0.99882968874263</a:t>
            </a: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MLPr_i3_r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1041.7665178775787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[0.99724306 0.99837401 0.99768439 0.99611349 0.99794305]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0.9974716009253104</a:t>
            </a:r>
            <a:endParaRPr lang="zh-TW" altLang="en-US" sz="1200" dirty="0">
              <a:latin typeface="Arial" panose="020B0604020202020204" pitchFamily="34" charset="0"/>
              <a:cs typeface="Arial" panose="020B0604020202020204" pitchFamily="34" charset="0"/>
            </a:endParaRP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1710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246402"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MLPr_i3 (1024*3):</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26</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1" cy="2253589"/>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1" cy="2253589"/>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1" cy="2253589"/>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1" cy="2253589"/>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1" cy="2253589"/>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1" cy="2253589"/>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1" cy="2253589"/>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1" cy="2253589"/>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200329"/>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MLPr_i3_r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133.35898184776306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[0.99370104 0.98871669 0.99203654 0.99548624 0.99505624]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0.9929993509420487</a:t>
            </a:r>
          </a:p>
          <a:p>
            <a:endParaRPr lang="en-US" altLang="zh-TW" sz="1200" dirty="0">
              <a:latin typeface="Arial" panose="020B0604020202020204" pitchFamily="34" charset="0"/>
              <a:cs typeface="Arial" panose="020B0604020202020204" pitchFamily="34" charset="0"/>
            </a:endParaRP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MLPr_i3_r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122.06869125366211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[0.98059377 0.96455087 0.98355294 0.97862832 0.97630865]</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MLPr_i3_r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0.9767269078670486</a:t>
            </a:r>
            <a:endParaRPr lang="zh-TW" altLang="en-US" sz="1200" dirty="0">
              <a:latin typeface="Arial" panose="020B0604020202020204" pitchFamily="34" charset="0"/>
              <a:cs typeface="Arial" panose="020B0604020202020204" pitchFamily="34" charset="0"/>
            </a:endParaRP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3913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descr="一張含有 螢幕擷取畫面 的圖片&#10;&#10;自動產生的描述">
            <a:extLst>
              <a:ext uri="{FF2B5EF4-FFF2-40B4-BE49-F238E27FC236}">
                <a16:creationId xmlns:a16="http://schemas.microsoft.com/office/drawing/2014/main" id="{E1C62853-C4DE-4DCC-AAC3-05FD188FFD44}"/>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507509" y="4103251"/>
            <a:ext cx="1755497" cy="1747076"/>
          </a:xfrm>
          <a:prstGeom prst="rect">
            <a:avLst/>
          </a:prstGeom>
          <a:ln w="6350">
            <a:solidFill>
              <a:schemeClr val="tx1"/>
            </a:solidFill>
          </a:ln>
        </p:spPr>
      </p:pic>
      <p:pic>
        <p:nvPicPr>
          <p:cNvPr id="22" name="圖片 21">
            <a:extLst>
              <a:ext uri="{FF2B5EF4-FFF2-40B4-BE49-F238E27FC236}">
                <a16:creationId xmlns:a16="http://schemas.microsoft.com/office/drawing/2014/main" id="{9C72665E-00B6-4E66-8D78-7B26B33A7332}"/>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99181" y="4103251"/>
            <a:ext cx="1745691" cy="1747076"/>
          </a:xfrm>
          <a:prstGeom prst="rect">
            <a:avLst/>
          </a:prstGeom>
          <a:ln w="6350">
            <a:solidFill>
              <a:schemeClr val="tx1"/>
            </a:solidFill>
          </a:ln>
        </p:spPr>
      </p:pic>
      <p:pic>
        <p:nvPicPr>
          <p:cNvPr id="26" name="圖片 25">
            <a:extLst>
              <a:ext uri="{FF2B5EF4-FFF2-40B4-BE49-F238E27FC236}">
                <a16:creationId xmlns:a16="http://schemas.microsoft.com/office/drawing/2014/main" id="{0F63DC5F-D3FC-4D1C-A5D6-1D94AFB27A82}"/>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670023" y="4117066"/>
            <a:ext cx="1755951" cy="1733261"/>
          </a:xfrm>
          <a:prstGeom prst="rect">
            <a:avLst/>
          </a:prstGeom>
          <a:ln w="6350">
            <a:solidFill>
              <a:schemeClr val="tx1"/>
            </a:solidFill>
          </a:ln>
        </p:spPr>
      </p:pic>
      <p:pic>
        <p:nvPicPr>
          <p:cNvPr id="28" name="圖片 27">
            <a:extLst>
              <a:ext uri="{FF2B5EF4-FFF2-40B4-BE49-F238E27FC236}">
                <a16:creationId xmlns:a16="http://schemas.microsoft.com/office/drawing/2014/main" id="{64419C7B-B1A9-4205-B861-689D1AC5B93C}"/>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7825" y="3838320"/>
            <a:ext cx="2199574" cy="2265924"/>
          </a:xfrm>
          <a:prstGeom prst="rect">
            <a:avLst/>
          </a:prstGeom>
        </p:spPr>
      </p:pic>
      <p:pic>
        <p:nvPicPr>
          <p:cNvPr id="17" name="圖片 16" descr="一張含有 螢幕擷取畫面 的圖片&#10;&#10;自動產生的描述">
            <a:extLst>
              <a:ext uri="{FF2B5EF4-FFF2-40B4-BE49-F238E27FC236}">
                <a16:creationId xmlns:a16="http://schemas.microsoft.com/office/drawing/2014/main" id="{4BA9E2B6-E004-448D-938B-D68F258EC02D}"/>
              </a:ext>
            </a:extLst>
          </p:cNvPr>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502011" y="1485973"/>
            <a:ext cx="1760997" cy="1733262"/>
          </a:xfrm>
          <a:prstGeom prst="rect">
            <a:avLst/>
          </a:prstGeom>
          <a:ln w="6350">
            <a:solidFill>
              <a:schemeClr val="tx1"/>
            </a:solidFill>
          </a:ln>
        </p:spPr>
      </p:pic>
      <p:pic>
        <p:nvPicPr>
          <p:cNvPr id="24" name="圖片 23" descr="一張含有 螢幕擷取畫面 的圖片&#10;&#10;自動產生的描述">
            <a:extLst>
              <a:ext uri="{FF2B5EF4-FFF2-40B4-BE49-F238E27FC236}">
                <a16:creationId xmlns:a16="http://schemas.microsoft.com/office/drawing/2014/main" id="{38D72B83-F062-4873-90B3-6A5E24B3CB37}"/>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94857" y="1485973"/>
            <a:ext cx="1756557" cy="1733261"/>
          </a:xfrm>
          <a:prstGeom prst="rect">
            <a:avLst/>
          </a:prstGeom>
          <a:ln w="6350">
            <a:solidFill>
              <a:schemeClr val="tx1"/>
            </a:solidFill>
          </a:ln>
        </p:spPr>
      </p:pic>
      <p:pic>
        <p:nvPicPr>
          <p:cNvPr id="32" name="圖片 31" descr="一張含有 螢幕擷取畫面 的圖片&#10;&#10;自動產生的描述">
            <a:extLst>
              <a:ext uri="{FF2B5EF4-FFF2-40B4-BE49-F238E27FC236}">
                <a16:creationId xmlns:a16="http://schemas.microsoft.com/office/drawing/2014/main" id="{902FFB32-FAE7-4BB6-A173-EE4DB049C0AB}"/>
              </a:ext>
            </a:extLst>
          </p:cNvPr>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670023" y="1485973"/>
            <a:ext cx="1752165" cy="1733261"/>
          </a:xfrm>
          <a:prstGeom prst="rect">
            <a:avLst/>
          </a:prstGeom>
          <a:ln w="6350">
            <a:solidFill>
              <a:schemeClr val="tx1"/>
            </a:solidFill>
          </a:ln>
        </p:spPr>
      </p:pic>
      <p:pic>
        <p:nvPicPr>
          <p:cNvPr id="34" name="圖片 33" descr="一張含有 螢幕擷取畫面 的圖片&#10;&#10;自動產生的描述">
            <a:extLst>
              <a:ext uri="{FF2B5EF4-FFF2-40B4-BE49-F238E27FC236}">
                <a16:creationId xmlns:a16="http://schemas.microsoft.com/office/drawing/2014/main" id="{798210C2-B83D-4A1C-B9DD-34C9B758CD7A}"/>
              </a:ext>
            </a:extLst>
          </p:cNvPr>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9278" y="1202188"/>
            <a:ext cx="2175135" cy="2255785"/>
          </a:xfrm>
          <a:prstGeom prst="rect">
            <a:avLst/>
          </a:prstGeom>
        </p:spPr>
      </p:pic>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27</a:t>
            </a:fld>
            <a:endParaRPr lang="zh-TW" altLang="en-US" dirty="0"/>
          </a:p>
        </p:txBody>
      </p:sp>
      <p:sp>
        <p:nvSpPr>
          <p:cNvPr id="4" name="矩形 3">
            <a:extLst>
              <a:ext uri="{FF2B5EF4-FFF2-40B4-BE49-F238E27FC236}">
                <a16:creationId xmlns:a16="http://schemas.microsoft.com/office/drawing/2014/main" id="{BAC9B867-9C8F-4613-8A9A-6E0EF7138B6A}"/>
              </a:ext>
            </a:extLst>
          </p:cNvPr>
          <p:cNvSpPr/>
          <p:nvPr/>
        </p:nvSpPr>
        <p:spPr>
          <a:xfrm>
            <a:off x="311178" y="85968"/>
            <a:ext cx="5171609"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MLPr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(1024*3) vs.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MLPr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isomap</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+ 1024*3):</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(error visualization)</a:t>
            </a:r>
          </a:p>
        </p:txBody>
      </p:sp>
      <p:pic>
        <p:nvPicPr>
          <p:cNvPr id="65" name="圖片 64">
            <a:extLst>
              <a:ext uri="{FF2B5EF4-FFF2-40B4-BE49-F238E27FC236}">
                <a16:creationId xmlns:a16="http://schemas.microsoft.com/office/drawing/2014/main" id="{2B319742-6213-4B0F-B731-36DAF9EF4BB0}"/>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8398723" y="3825619"/>
            <a:ext cx="285751" cy="2265924"/>
          </a:xfrm>
          <a:prstGeom prst="rect">
            <a:avLst/>
          </a:prstGeom>
        </p:spPr>
      </p:pic>
      <p:sp>
        <p:nvSpPr>
          <p:cNvPr id="83" name="文字方塊 82">
            <a:extLst>
              <a:ext uri="{FF2B5EF4-FFF2-40B4-BE49-F238E27FC236}">
                <a16:creationId xmlns:a16="http://schemas.microsoft.com/office/drawing/2014/main" id="{2A8EB724-1EE8-4847-8D28-5071264F13CD}"/>
              </a:ext>
            </a:extLst>
          </p:cNvPr>
          <p:cNvSpPr txBox="1"/>
          <p:nvPr/>
        </p:nvSpPr>
        <p:spPr>
          <a:xfrm>
            <a:off x="691690" y="1101812"/>
            <a:ext cx="1777190"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85" name="文字方塊 84">
            <a:extLst>
              <a:ext uri="{FF2B5EF4-FFF2-40B4-BE49-F238E27FC236}">
                <a16:creationId xmlns:a16="http://schemas.microsoft.com/office/drawing/2014/main" id="{4A0227C2-0108-45A0-81B4-625818E52BDF}"/>
              </a:ext>
            </a:extLst>
          </p:cNvPr>
          <p:cNvSpPr txBox="1"/>
          <p:nvPr/>
        </p:nvSpPr>
        <p:spPr>
          <a:xfrm>
            <a:off x="691689" y="3733919"/>
            <a:ext cx="1777191"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graphicFrame>
        <p:nvGraphicFramePr>
          <p:cNvPr id="87" name="物件 86">
            <a:extLst>
              <a:ext uri="{FF2B5EF4-FFF2-40B4-BE49-F238E27FC236}">
                <a16:creationId xmlns:a16="http://schemas.microsoft.com/office/drawing/2014/main" id="{C46B5871-3587-4A39-9883-9470FC7A3A36}"/>
              </a:ext>
            </a:extLst>
          </p:cNvPr>
          <p:cNvGraphicFramePr>
            <a:graphicFrameLocks noChangeAspect="1"/>
          </p:cNvGraphicFramePr>
          <p:nvPr/>
        </p:nvGraphicFramePr>
        <p:xfrm>
          <a:off x="720212" y="5170804"/>
          <a:ext cx="1256806" cy="425872"/>
        </p:xfrm>
        <a:graphic>
          <a:graphicData uri="http://schemas.openxmlformats.org/presentationml/2006/ole">
            <mc:AlternateContent xmlns:mc="http://schemas.openxmlformats.org/markup-compatibility/2006">
              <mc:Choice xmlns:v="urn:schemas-microsoft-com:vml" Requires="v">
                <p:oleObj spid="_x0000_s5280" name="Equation" r:id="rId13" imgW="1460160" imgH="495000" progId="Equation.DSMT4">
                  <p:embed/>
                </p:oleObj>
              </mc:Choice>
              <mc:Fallback>
                <p:oleObj name="Equation" r:id="rId13" imgW="1460160" imgH="495000" progId="Equation.DSMT4">
                  <p:embed/>
                  <p:pic>
                    <p:nvPicPr>
                      <p:cNvPr id="87" name="物件 86">
                        <a:extLst>
                          <a:ext uri="{FF2B5EF4-FFF2-40B4-BE49-F238E27FC236}">
                            <a16:creationId xmlns:a16="http://schemas.microsoft.com/office/drawing/2014/main" id="{C46B5871-3587-4A39-9883-9470FC7A3A36}"/>
                          </a:ext>
                        </a:extLst>
                      </p:cNvPr>
                      <p:cNvPicPr/>
                      <p:nvPr/>
                    </p:nvPicPr>
                    <p:blipFill>
                      <a:blip r:embed="rId14"/>
                      <a:stretch>
                        <a:fillRect/>
                      </a:stretch>
                    </p:blipFill>
                    <p:spPr>
                      <a:xfrm>
                        <a:off x="720212" y="5170804"/>
                        <a:ext cx="1256806" cy="425872"/>
                      </a:xfrm>
                      <a:prstGeom prst="rect">
                        <a:avLst/>
                      </a:prstGeom>
                    </p:spPr>
                  </p:pic>
                </p:oleObj>
              </mc:Fallback>
            </mc:AlternateContent>
          </a:graphicData>
        </a:graphic>
      </p:graphicFrame>
      <p:sp>
        <p:nvSpPr>
          <p:cNvPr id="88" name="文字方塊 87">
            <a:extLst>
              <a:ext uri="{FF2B5EF4-FFF2-40B4-BE49-F238E27FC236}">
                <a16:creationId xmlns:a16="http://schemas.microsoft.com/office/drawing/2014/main" id="{6DA801C3-DEC4-46CB-AB4D-065E43C3F22D}"/>
              </a:ext>
            </a:extLst>
          </p:cNvPr>
          <p:cNvSpPr txBox="1"/>
          <p:nvPr/>
        </p:nvSpPr>
        <p:spPr>
          <a:xfrm>
            <a:off x="1484315" y="2973237"/>
            <a:ext cx="984565"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MPLr_3,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0" name="文字方塊 89">
            <a:extLst>
              <a:ext uri="{FF2B5EF4-FFF2-40B4-BE49-F238E27FC236}">
                <a16:creationId xmlns:a16="http://schemas.microsoft.com/office/drawing/2014/main" id="{1B21CC21-65E6-4805-9242-214C75C945D1}"/>
              </a:ext>
            </a:extLst>
          </p:cNvPr>
          <p:cNvSpPr txBox="1"/>
          <p:nvPr/>
        </p:nvSpPr>
        <p:spPr>
          <a:xfrm>
            <a:off x="3389163" y="2973236"/>
            <a:ext cx="1055097"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MPLr_3, 10000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2" name="文字方塊 91">
            <a:extLst>
              <a:ext uri="{FF2B5EF4-FFF2-40B4-BE49-F238E27FC236}">
                <a16:creationId xmlns:a16="http://schemas.microsoft.com/office/drawing/2014/main" id="{A8E2FAE8-D509-4020-8547-73D95A3C4721}"/>
              </a:ext>
            </a:extLst>
          </p:cNvPr>
          <p:cNvSpPr txBox="1"/>
          <p:nvPr/>
        </p:nvSpPr>
        <p:spPr>
          <a:xfrm>
            <a:off x="5331453" y="2973236"/>
            <a:ext cx="1013419"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MPLr_i3,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4" name="文字方塊 93">
            <a:extLst>
              <a:ext uri="{FF2B5EF4-FFF2-40B4-BE49-F238E27FC236}">
                <a16:creationId xmlns:a16="http://schemas.microsoft.com/office/drawing/2014/main" id="{6477CA33-BFE1-4975-A1E8-DAFCC952F8A7}"/>
              </a:ext>
            </a:extLst>
          </p:cNvPr>
          <p:cNvSpPr txBox="1"/>
          <p:nvPr/>
        </p:nvSpPr>
        <p:spPr>
          <a:xfrm>
            <a:off x="7171368" y="2973235"/>
            <a:ext cx="1083951"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MPLr_i3, 10000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6" name="文字方塊 95">
            <a:extLst>
              <a:ext uri="{FF2B5EF4-FFF2-40B4-BE49-F238E27FC236}">
                <a16:creationId xmlns:a16="http://schemas.microsoft.com/office/drawing/2014/main" id="{7B704CCC-258B-4563-B622-049C0578B015}"/>
              </a:ext>
            </a:extLst>
          </p:cNvPr>
          <p:cNvSpPr txBox="1"/>
          <p:nvPr/>
        </p:nvSpPr>
        <p:spPr>
          <a:xfrm>
            <a:off x="1496425" y="5604109"/>
            <a:ext cx="984565"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MPLr_3,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8" name="文字方塊 97">
            <a:extLst>
              <a:ext uri="{FF2B5EF4-FFF2-40B4-BE49-F238E27FC236}">
                <a16:creationId xmlns:a16="http://schemas.microsoft.com/office/drawing/2014/main" id="{ABEB808D-9FB0-416C-982D-B25D3A3259AF}"/>
              </a:ext>
            </a:extLst>
          </p:cNvPr>
          <p:cNvSpPr txBox="1"/>
          <p:nvPr/>
        </p:nvSpPr>
        <p:spPr>
          <a:xfrm>
            <a:off x="3401273" y="5604108"/>
            <a:ext cx="1055097"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MPLr_3, 10000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100" name="文字方塊 99">
            <a:extLst>
              <a:ext uri="{FF2B5EF4-FFF2-40B4-BE49-F238E27FC236}">
                <a16:creationId xmlns:a16="http://schemas.microsoft.com/office/drawing/2014/main" id="{8283AA92-CB26-43FC-820B-A0B12D47208D}"/>
              </a:ext>
            </a:extLst>
          </p:cNvPr>
          <p:cNvSpPr txBox="1"/>
          <p:nvPr/>
        </p:nvSpPr>
        <p:spPr>
          <a:xfrm>
            <a:off x="5343563" y="5604108"/>
            <a:ext cx="1013419"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MPLr_i3,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102" name="文字方塊 101">
            <a:extLst>
              <a:ext uri="{FF2B5EF4-FFF2-40B4-BE49-F238E27FC236}">
                <a16:creationId xmlns:a16="http://schemas.microsoft.com/office/drawing/2014/main" id="{C44C025A-E9C8-4130-8D2C-C61017AC4E6E}"/>
              </a:ext>
            </a:extLst>
          </p:cNvPr>
          <p:cNvSpPr txBox="1"/>
          <p:nvPr/>
        </p:nvSpPr>
        <p:spPr>
          <a:xfrm>
            <a:off x="7183478" y="5604107"/>
            <a:ext cx="1083951"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MPLr_i3, 10000</a:t>
            </a:r>
            <a:endParaRPr lang="zh-TW" altLang="en-US" sz="1000" dirty="0">
              <a:solidFill>
                <a:schemeClr val="bg1"/>
              </a:solidFill>
              <a:latin typeface="Arial" panose="020B0604020202020204" pitchFamily="34" charset="0"/>
              <a:cs typeface="Arial" panose="020B0604020202020204" pitchFamily="34" charset="0"/>
            </a:endParaRPr>
          </a:p>
        </p:txBody>
      </p:sp>
      <p:graphicFrame>
        <p:nvGraphicFramePr>
          <p:cNvPr id="104" name="物件 103">
            <a:extLst>
              <a:ext uri="{FF2B5EF4-FFF2-40B4-BE49-F238E27FC236}">
                <a16:creationId xmlns:a16="http://schemas.microsoft.com/office/drawing/2014/main" id="{17518F7A-496F-429E-B22E-CE9A7BC4A08E}"/>
              </a:ext>
            </a:extLst>
          </p:cNvPr>
          <p:cNvGraphicFramePr>
            <a:graphicFrameLocks noChangeAspect="1"/>
          </p:cNvGraphicFramePr>
          <p:nvPr/>
        </p:nvGraphicFramePr>
        <p:xfrm>
          <a:off x="744538" y="2536403"/>
          <a:ext cx="1213802" cy="425871"/>
        </p:xfrm>
        <a:graphic>
          <a:graphicData uri="http://schemas.openxmlformats.org/presentationml/2006/ole">
            <mc:AlternateContent xmlns:mc="http://schemas.openxmlformats.org/markup-compatibility/2006">
              <mc:Choice xmlns:v="urn:schemas-microsoft-com:vml" Requires="v">
                <p:oleObj spid="_x0000_s5281" name="Equation" r:id="rId15" imgW="1409400" imgH="495000" progId="Equation.DSMT4">
                  <p:embed/>
                </p:oleObj>
              </mc:Choice>
              <mc:Fallback>
                <p:oleObj name="Equation" r:id="rId15" imgW="1409400" imgH="495000" progId="Equation.DSMT4">
                  <p:embed/>
                  <p:pic>
                    <p:nvPicPr>
                      <p:cNvPr id="104" name="物件 103">
                        <a:extLst>
                          <a:ext uri="{FF2B5EF4-FFF2-40B4-BE49-F238E27FC236}">
                            <a16:creationId xmlns:a16="http://schemas.microsoft.com/office/drawing/2014/main" id="{17518F7A-496F-429E-B22E-CE9A7BC4A08E}"/>
                          </a:ext>
                        </a:extLst>
                      </p:cNvPr>
                      <p:cNvPicPr/>
                      <p:nvPr/>
                    </p:nvPicPr>
                    <p:blipFill>
                      <a:blip r:embed="rId16"/>
                      <a:stretch>
                        <a:fillRect/>
                      </a:stretch>
                    </p:blipFill>
                    <p:spPr>
                      <a:xfrm>
                        <a:off x="744538" y="2536403"/>
                        <a:ext cx="1213802" cy="425871"/>
                      </a:xfrm>
                      <a:prstGeom prst="rect">
                        <a:avLst/>
                      </a:prstGeom>
                    </p:spPr>
                  </p:pic>
                </p:oleObj>
              </mc:Fallback>
            </mc:AlternateContent>
          </a:graphicData>
        </a:graphic>
      </p:graphicFrame>
      <p:pic>
        <p:nvPicPr>
          <p:cNvPr id="21" name="圖片 20">
            <a:extLst>
              <a:ext uri="{FF2B5EF4-FFF2-40B4-BE49-F238E27FC236}">
                <a16:creationId xmlns:a16="http://schemas.microsoft.com/office/drawing/2014/main" id="{95CBCE02-8720-482F-B0B8-A6B173D639B4}"/>
              </a:ext>
            </a:extLst>
          </p:cNvPr>
          <p:cNvPicPr>
            <a:picLocks noChangeAspect="1"/>
          </p:cNvPicPr>
          <p:nvPr/>
        </p:nvPicPr>
        <p:blipFill rotWithShape="1">
          <a:blip r:embed="rId1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85080" y="1384863"/>
            <a:ext cx="399394" cy="1889759"/>
          </a:xfrm>
          <a:prstGeom prst="rect">
            <a:avLst/>
          </a:prstGeom>
          <a:ln w="6350">
            <a:noFill/>
          </a:ln>
        </p:spPr>
      </p:pic>
    </p:spTree>
    <p:extLst>
      <p:ext uri="{BB962C8B-B14F-4D97-AF65-F5344CB8AC3E}">
        <p14:creationId xmlns:p14="http://schemas.microsoft.com/office/powerpoint/2010/main" val="1076050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389069"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MLPr_i5 (1024*5):</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28</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1" cy="2253589"/>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1" cy="2253589"/>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1" cy="2253589"/>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1" cy="2253589"/>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1" cy="2253589"/>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1" cy="2253589"/>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1" cy="2253589"/>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1" cy="2253589"/>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pic>
        <p:nvPicPr>
          <p:cNvPr id="5" name="圖片 4">
            <a:extLst>
              <a:ext uri="{FF2B5EF4-FFF2-40B4-BE49-F238E27FC236}">
                <a16:creationId xmlns:a16="http://schemas.microsoft.com/office/drawing/2014/main" id="{405E2A40-1785-4778-8F2F-B79A62D02B4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1" y="0"/>
            <a:ext cx="3657597" cy="1825140"/>
          </a:xfrm>
          <a:prstGeom prst="rect">
            <a:avLst/>
          </a:prstGeom>
        </p:spPr>
      </p:pic>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1161.0156428813934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[0.99789958 0.99894851 0.9992174  0.99751551 0.99902531]</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0.9985212647204268</a:t>
            </a: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1081.8008790016174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[0.99775436 0.99614237 0.99511936 0.99633093 0.99650206]</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0.99636981694859</a:t>
            </a: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1372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246402"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MLPr_i5 (1024*5):</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29</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1" cy="2253589"/>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1" cy="2253589"/>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1" cy="2253589"/>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1" cy="2253589"/>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1" cy="2253589"/>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1" cy="2253589"/>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1" cy="2253589"/>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1" cy="2253589"/>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1056.3523898124695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[0.99886217 0.99037355 0.99925496 0.99775953 0.99917187]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0.9970844190999095</a:t>
            </a: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901.6432173252106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[0.9984008  0.99746372 0.99668738 0.99787126 0.99516266]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MLPr_i5_r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0.9971171644851248</a:t>
            </a: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199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419526"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Projectile motion:</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Physics and data generation</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3</a:t>
            </a:fld>
            <a:endParaRPr lang="zh-TW" altLang="en-US" dirty="0"/>
          </a:p>
        </p:txBody>
      </p:sp>
      <p:grpSp>
        <p:nvGrpSpPr>
          <p:cNvPr id="13" name="群組 12">
            <a:extLst>
              <a:ext uri="{FF2B5EF4-FFF2-40B4-BE49-F238E27FC236}">
                <a16:creationId xmlns:a16="http://schemas.microsoft.com/office/drawing/2014/main" id="{AED828F7-CFA5-4A95-BB9B-FACB4EDA29BE}"/>
              </a:ext>
            </a:extLst>
          </p:cNvPr>
          <p:cNvGrpSpPr/>
          <p:nvPr/>
        </p:nvGrpSpPr>
        <p:grpSpPr>
          <a:xfrm>
            <a:off x="3769826" y="953979"/>
            <a:ext cx="4926932" cy="4006516"/>
            <a:chOff x="3494484" y="1303229"/>
            <a:chExt cx="4926932" cy="4006516"/>
          </a:xfrm>
        </p:grpSpPr>
        <p:pic>
          <p:nvPicPr>
            <p:cNvPr id="8" name="圖片 7">
              <a:extLst>
                <a:ext uri="{FF2B5EF4-FFF2-40B4-BE49-F238E27FC236}">
                  <a16:creationId xmlns:a16="http://schemas.microsoft.com/office/drawing/2014/main" id="{DB8530BE-400E-444E-BC9C-890BA08328C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250" t="25790" r="24868" b="15790"/>
            <a:stretch/>
          </p:blipFill>
          <p:spPr>
            <a:xfrm>
              <a:off x="3494484" y="1303229"/>
              <a:ext cx="4926932" cy="4006516"/>
            </a:xfrm>
            <a:prstGeom prst="rect">
              <a:avLst/>
            </a:prstGeom>
          </p:spPr>
        </p:pic>
        <p:sp>
          <p:nvSpPr>
            <p:cNvPr id="10" name="矩形 9">
              <a:extLst>
                <a:ext uri="{FF2B5EF4-FFF2-40B4-BE49-F238E27FC236}">
                  <a16:creationId xmlns:a16="http://schemas.microsoft.com/office/drawing/2014/main" id="{1BA98B73-D65E-4C7B-A073-334A051FE11D}"/>
                </a:ext>
              </a:extLst>
            </p:cNvPr>
            <p:cNvSpPr/>
            <p:nvPr/>
          </p:nvSpPr>
          <p:spPr>
            <a:xfrm>
              <a:off x="4000547" y="2882900"/>
              <a:ext cx="164307" cy="13811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11" name="文字方塊 10">
              <a:extLst>
                <a:ext uri="{FF2B5EF4-FFF2-40B4-BE49-F238E27FC236}">
                  <a16:creationId xmlns:a16="http://schemas.microsoft.com/office/drawing/2014/main" id="{5312AD77-58E3-4D65-96A2-2D94DAA1D049}"/>
                </a:ext>
              </a:extLst>
            </p:cNvPr>
            <p:cNvSpPr txBox="1"/>
            <p:nvPr/>
          </p:nvSpPr>
          <p:spPr>
            <a:xfrm>
              <a:off x="3937468" y="2782679"/>
              <a:ext cx="298480" cy="338554"/>
            </a:xfrm>
            <a:prstGeom prst="rect">
              <a:avLst/>
            </a:prstGeom>
            <a:noFill/>
          </p:spPr>
          <p:txBody>
            <a:bodyPr wrap="none" rtlCol="0">
              <a:spAutoFit/>
            </a:bodyPr>
            <a:lstStyle/>
            <a:p>
              <a:r>
                <a:rPr lang="el-GR" altLang="zh-TW" sz="1600" b="1" i="1" dirty="0">
                  <a:latin typeface="Arial" panose="020B0604020202020204" pitchFamily="34" charset="0"/>
                  <a:cs typeface="Arial" panose="020B0604020202020204" pitchFamily="34" charset="0"/>
                </a:rPr>
                <a:t>θ</a:t>
              </a:r>
              <a:endParaRPr lang="zh-TW" altLang="en-US" sz="1600" b="1" i="1" dirty="0">
                <a:latin typeface="Arial" panose="020B0604020202020204" pitchFamily="34" charset="0"/>
                <a:cs typeface="Arial" panose="020B0604020202020204" pitchFamily="34" charset="0"/>
              </a:endParaRPr>
            </a:p>
          </p:txBody>
        </p:sp>
      </p:grpSp>
      <p:graphicFrame>
        <p:nvGraphicFramePr>
          <p:cNvPr id="12" name="物件 11">
            <a:extLst>
              <a:ext uri="{FF2B5EF4-FFF2-40B4-BE49-F238E27FC236}">
                <a16:creationId xmlns:a16="http://schemas.microsoft.com/office/drawing/2014/main" id="{305148F0-2A61-4DBB-99EC-C2FE980D2D45}"/>
              </a:ext>
            </a:extLst>
          </p:cNvPr>
          <p:cNvGraphicFramePr>
            <a:graphicFrameLocks noChangeAspect="1"/>
          </p:cNvGraphicFramePr>
          <p:nvPr/>
        </p:nvGraphicFramePr>
        <p:xfrm>
          <a:off x="447242" y="1506860"/>
          <a:ext cx="3035300" cy="2459980"/>
        </p:xfrm>
        <a:graphic>
          <a:graphicData uri="http://schemas.openxmlformats.org/presentationml/2006/ole">
            <mc:AlternateContent xmlns:mc="http://schemas.openxmlformats.org/markup-compatibility/2006">
              <mc:Choice xmlns:v="urn:schemas-microsoft-com:vml" Requires="v">
                <p:oleObj spid="_x0000_s9230" name="Equation" r:id="rId4" imgW="1942920" imgH="1574640" progId="Equation.DSMT4">
                  <p:embed/>
                </p:oleObj>
              </mc:Choice>
              <mc:Fallback>
                <p:oleObj name="Equation" r:id="rId4" imgW="1942920" imgH="1574640" progId="Equation.DSMT4">
                  <p:embed/>
                  <p:pic>
                    <p:nvPicPr>
                      <p:cNvPr id="12" name="物件 11">
                        <a:extLst>
                          <a:ext uri="{FF2B5EF4-FFF2-40B4-BE49-F238E27FC236}">
                            <a16:creationId xmlns:a16="http://schemas.microsoft.com/office/drawing/2014/main" id="{305148F0-2A61-4DBB-99EC-C2FE980D2D45}"/>
                          </a:ext>
                        </a:extLst>
                      </p:cNvPr>
                      <p:cNvPicPr/>
                      <p:nvPr/>
                    </p:nvPicPr>
                    <p:blipFill>
                      <a:blip r:embed="rId5"/>
                      <a:stretch>
                        <a:fillRect/>
                      </a:stretch>
                    </p:blipFill>
                    <p:spPr>
                      <a:xfrm>
                        <a:off x="447242" y="1506860"/>
                        <a:ext cx="3035300" cy="2459980"/>
                      </a:xfrm>
                      <a:prstGeom prst="rect">
                        <a:avLst/>
                      </a:prstGeom>
                    </p:spPr>
                  </p:pic>
                </p:oleObj>
              </mc:Fallback>
            </mc:AlternateContent>
          </a:graphicData>
        </a:graphic>
      </p:graphicFrame>
      <p:grpSp>
        <p:nvGrpSpPr>
          <p:cNvPr id="17" name="群組 16">
            <a:extLst>
              <a:ext uri="{FF2B5EF4-FFF2-40B4-BE49-F238E27FC236}">
                <a16:creationId xmlns:a16="http://schemas.microsoft.com/office/drawing/2014/main" id="{74E37DCD-0742-4BFA-AD5C-93DA62FDC935}"/>
              </a:ext>
            </a:extLst>
          </p:cNvPr>
          <p:cNvGrpSpPr/>
          <p:nvPr/>
        </p:nvGrpSpPr>
        <p:grpSpPr>
          <a:xfrm>
            <a:off x="368300" y="5572814"/>
            <a:ext cx="3033280" cy="686832"/>
            <a:chOff x="368300" y="3978964"/>
            <a:chExt cx="3033280" cy="686832"/>
          </a:xfrm>
        </p:grpSpPr>
        <p:graphicFrame>
          <p:nvGraphicFramePr>
            <p:cNvPr id="15" name="物件 14">
              <a:extLst>
                <a:ext uri="{FF2B5EF4-FFF2-40B4-BE49-F238E27FC236}">
                  <a16:creationId xmlns:a16="http://schemas.microsoft.com/office/drawing/2014/main" id="{F7EDCAC0-44DB-43BD-B1DD-77776B34399D}"/>
                </a:ext>
              </a:extLst>
            </p:cNvPr>
            <p:cNvGraphicFramePr>
              <a:graphicFrameLocks noChangeAspect="1"/>
            </p:cNvGraphicFramePr>
            <p:nvPr/>
          </p:nvGraphicFramePr>
          <p:xfrm>
            <a:off x="447242" y="4348296"/>
            <a:ext cx="2954338" cy="317500"/>
          </p:xfrm>
          <a:graphic>
            <a:graphicData uri="http://schemas.openxmlformats.org/presentationml/2006/ole">
              <mc:AlternateContent xmlns:mc="http://schemas.openxmlformats.org/markup-compatibility/2006">
                <mc:Choice xmlns:v="urn:schemas-microsoft-com:vml" Requires="v">
                  <p:oleObj spid="_x0000_s9231" name="Equation" r:id="rId6" imgW="1892160" imgH="203040" progId="Equation.DSMT4">
                    <p:embed/>
                  </p:oleObj>
                </mc:Choice>
                <mc:Fallback>
                  <p:oleObj name="Equation" r:id="rId6" imgW="1892160" imgH="203040" progId="Equation.DSMT4">
                    <p:embed/>
                    <p:pic>
                      <p:nvPicPr>
                        <p:cNvPr id="15" name="物件 14">
                          <a:extLst>
                            <a:ext uri="{FF2B5EF4-FFF2-40B4-BE49-F238E27FC236}">
                              <a16:creationId xmlns:a16="http://schemas.microsoft.com/office/drawing/2014/main" id="{F7EDCAC0-44DB-43BD-B1DD-77776B34399D}"/>
                            </a:ext>
                          </a:extLst>
                        </p:cNvPr>
                        <p:cNvPicPr/>
                        <p:nvPr/>
                      </p:nvPicPr>
                      <p:blipFill>
                        <a:blip r:embed="rId7"/>
                        <a:stretch>
                          <a:fillRect/>
                        </a:stretch>
                      </p:blipFill>
                      <p:spPr>
                        <a:xfrm>
                          <a:off x="447242" y="4348296"/>
                          <a:ext cx="2954338" cy="317500"/>
                        </a:xfrm>
                        <a:prstGeom prst="rect">
                          <a:avLst/>
                        </a:prstGeom>
                      </p:spPr>
                    </p:pic>
                  </p:oleObj>
                </mc:Fallback>
              </mc:AlternateContent>
            </a:graphicData>
          </a:graphic>
        </p:graphicFrame>
        <p:sp>
          <p:nvSpPr>
            <p:cNvPr id="16" name="文字方塊 15">
              <a:extLst>
                <a:ext uri="{FF2B5EF4-FFF2-40B4-BE49-F238E27FC236}">
                  <a16:creationId xmlns:a16="http://schemas.microsoft.com/office/drawing/2014/main" id="{AB8C00D4-212C-490C-955B-48992929997A}"/>
                </a:ext>
              </a:extLst>
            </p:cNvPr>
            <p:cNvSpPr txBox="1"/>
            <p:nvPr/>
          </p:nvSpPr>
          <p:spPr>
            <a:xfrm>
              <a:off x="368300" y="3978964"/>
              <a:ext cx="2762295" cy="369332"/>
            </a:xfrm>
            <a:prstGeom prst="rect">
              <a:avLst/>
            </a:prstGeom>
            <a:noFill/>
          </p:spPr>
          <p:txBody>
            <a:bodyPr wrap="none" rtlCol="0">
              <a:spAutoFit/>
            </a:bodyPr>
            <a:lstStyle/>
            <a:p>
              <a:r>
                <a:rPr lang="en-US" altLang="zh-TW" dirty="0">
                  <a:solidFill>
                    <a:srgbClr val="0000FF"/>
                  </a:solidFill>
                  <a:latin typeface="Arial" panose="020B0604020202020204" pitchFamily="34" charset="0"/>
                  <a:cs typeface="Arial" panose="020B0604020202020204" pitchFamily="34" charset="0"/>
                </a:rPr>
                <a:t>The dataset only contain:</a:t>
              </a:r>
              <a:endParaRPr lang="zh-TW" altLang="en-US" dirty="0">
                <a:solidFill>
                  <a:srgbClr val="0000FF"/>
                </a:solidFill>
                <a:latin typeface="Arial" panose="020B0604020202020204" pitchFamily="34" charset="0"/>
                <a:cs typeface="Arial" panose="020B0604020202020204" pitchFamily="34" charset="0"/>
              </a:endParaRPr>
            </a:p>
          </p:txBody>
        </p:sp>
      </p:grpSp>
      <p:sp>
        <p:nvSpPr>
          <p:cNvPr id="19" name="文字方塊 18">
            <a:extLst>
              <a:ext uri="{FF2B5EF4-FFF2-40B4-BE49-F238E27FC236}">
                <a16:creationId xmlns:a16="http://schemas.microsoft.com/office/drawing/2014/main" id="{A7CA7DE4-5157-431E-A207-A61438BCD489}"/>
              </a:ext>
            </a:extLst>
          </p:cNvPr>
          <p:cNvSpPr txBox="1"/>
          <p:nvPr/>
        </p:nvSpPr>
        <p:spPr>
          <a:xfrm>
            <a:off x="362311" y="1005720"/>
            <a:ext cx="2557110" cy="369332"/>
          </a:xfrm>
          <a:prstGeom prst="rect">
            <a:avLst/>
          </a:prstGeom>
          <a:noFill/>
        </p:spPr>
        <p:txBody>
          <a:bodyPr wrap="none" rtlCol="0">
            <a:spAutoFit/>
          </a:bodyPr>
          <a:lstStyle/>
          <a:p>
            <a:r>
              <a:rPr lang="en-US" altLang="zh-TW" dirty="0">
                <a:solidFill>
                  <a:srgbClr val="0000FF"/>
                </a:solidFill>
                <a:latin typeface="Arial" panose="020B0604020202020204" pitchFamily="34" charset="0"/>
                <a:cs typeface="Arial" panose="020B0604020202020204" pitchFamily="34" charset="0"/>
              </a:rPr>
              <a:t>Basic projectile motion:</a:t>
            </a:r>
            <a:endParaRPr lang="zh-TW" altLang="en-US" dirty="0">
              <a:solidFill>
                <a:srgbClr val="0000FF"/>
              </a:solidFill>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270B4486-2BC7-4B5D-A200-F3909248FCB5}"/>
              </a:ext>
            </a:extLst>
          </p:cNvPr>
          <p:cNvSpPr/>
          <p:nvPr/>
        </p:nvSpPr>
        <p:spPr>
          <a:xfrm>
            <a:off x="362311" y="4454698"/>
            <a:ext cx="2031325" cy="369332"/>
          </a:xfrm>
          <a:prstGeom prst="rect">
            <a:avLst/>
          </a:prstGeom>
          <a:noFill/>
        </p:spPr>
        <p:txBody>
          <a:bodyPr wrap="none" rtlCol="0">
            <a:spAutoFit/>
          </a:bodyPr>
          <a:lstStyle/>
          <a:p>
            <a:r>
              <a:rPr lang="en-US" altLang="zh-TW" dirty="0">
                <a:solidFill>
                  <a:srgbClr val="0000FF"/>
                </a:solidFill>
                <a:latin typeface="Arial" panose="020B0604020202020204" pitchFamily="34" charset="0"/>
                <a:cs typeface="Arial" panose="020B0604020202020204" pitchFamily="34" charset="0"/>
              </a:rPr>
              <a:t>D</a:t>
            </a:r>
            <a:r>
              <a:rPr lang="zh-TW" altLang="en-US" dirty="0">
                <a:solidFill>
                  <a:srgbClr val="0000FF"/>
                </a:solidFill>
                <a:latin typeface="Arial" panose="020B0604020202020204" pitchFamily="34" charset="0"/>
                <a:cs typeface="Arial" panose="020B0604020202020204" pitchFamily="34" charset="0"/>
              </a:rPr>
              <a:t>ataset generator</a:t>
            </a:r>
          </a:p>
        </p:txBody>
      </p:sp>
      <p:sp>
        <p:nvSpPr>
          <p:cNvPr id="21" name="箭號: 向下 20">
            <a:extLst>
              <a:ext uri="{FF2B5EF4-FFF2-40B4-BE49-F238E27FC236}">
                <a16:creationId xmlns:a16="http://schemas.microsoft.com/office/drawing/2014/main" id="{7DFB8807-CC12-4F8C-A2A4-2EF80CD5C65E}"/>
              </a:ext>
            </a:extLst>
          </p:cNvPr>
          <p:cNvSpPr/>
          <p:nvPr/>
        </p:nvSpPr>
        <p:spPr>
          <a:xfrm>
            <a:off x="1190648" y="3839840"/>
            <a:ext cx="374650" cy="57150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23" name="箭號: 向下 22">
            <a:extLst>
              <a:ext uri="{FF2B5EF4-FFF2-40B4-BE49-F238E27FC236}">
                <a16:creationId xmlns:a16="http://schemas.microsoft.com/office/drawing/2014/main" id="{2E0E1E78-735E-41A2-8492-BBE205FA6621}"/>
              </a:ext>
            </a:extLst>
          </p:cNvPr>
          <p:cNvSpPr/>
          <p:nvPr/>
        </p:nvSpPr>
        <p:spPr>
          <a:xfrm>
            <a:off x="1190648" y="4969564"/>
            <a:ext cx="374650" cy="57150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Tree>
    <p:extLst>
      <p:ext uri="{BB962C8B-B14F-4D97-AF65-F5344CB8AC3E}">
        <p14:creationId xmlns:p14="http://schemas.microsoft.com/office/powerpoint/2010/main" val="4184170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389069"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MLPr_i7 (1024*7):</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30</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1" cy="2253589"/>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1" cy="2253589"/>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1" cy="2253589"/>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1" cy="2253589"/>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1" cy="2253589"/>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1" cy="2253589"/>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1" cy="2253589"/>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1" cy="2253589"/>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pic>
        <p:nvPicPr>
          <p:cNvPr id="5" name="圖片 4">
            <a:extLst>
              <a:ext uri="{FF2B5EF4-FFF2-40B4-BE49-F238E27FC236}">
                <a16:creationId xmlns:a16="http://schemas.microsoft.com/office/drawing/2014/main" id="{405E2A40-1785-4778-8F2F-B79A62D02B4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1" y="0"/>
            <a:ext cx="3657597" cy="1825140"/>
          </a:xfrm>
          <a:prstGeom prst="rect">
            <a:avLst/>
          </a:prstGeom>
        </p:spPr>
      </p:pic>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1836.5076785087585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[0.99912773 0.99811092 0.99888773 0.99848948 0.99929757]</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0.9987826860004618</a:t>
            </a: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1966.8651599884033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[0.99851341 0.9977633  0.99813468 0.99844495 0.99721736]</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0.9980147377637113</a:t>
            </a: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586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246402"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MLPr_i7 (1024*7):</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31</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1" cy="2253589"/>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1" cy="2253589"/>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1" cy="2253589"/>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1" cy="2253589"/>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1" cy="2253589"/>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1" cy="2253589"/>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1" cy="2253589"/>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1" cy="2253589"/>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 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1943.1660587787628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[0.99796716 0.99740599 0.99739096 0.99929035 0.99798516]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MLPr_i7_h 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0.998007924982126</a:t>
            </a: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 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1663.768835067749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[0.99687182 0.99274812 0.99878118 0.99525462 0.98990658]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MLPr_i7_r 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0.9947124626366828</a:t>
            </a: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9856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descr="一張含有 螢幕擷取畫面 的圖片&#10;&#10;自動產生的描述">
            <a:extLst>
              <a:ext uri="{FF2B5EF4-FFF2-40B4-BE49-F238E27FC236}">
                <a16:creationId xmlns:a16="http://schemas.microsoft.com/office/drawing/2014/main" id="{669F5D0B-3BEE-41B6-B5C5-D7A0AF0EE842}"/>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7824" y="3839999"/>
            <a:ext cx="2186144" cy="2255785"/>
          </a:xfrm>
          <a:prstGeom prst="rect">
            <a:avLst/>
          </a:prstGeom>
        </p:spPr>
      </p:pic>
      <p:pic>
        <p:nvPicPr>
          <p:cNvPr id="3" name="圖片 2" descr="一張含有 螢幕擷取畫面 的圖片&#10;&#10;自動產生的描述">
            <a:extLst>
              <a:ext uri="{FF2B5EF4-FFF2-40B4-BE49-F238E27FC236}">
                <a16:creationId xmlns:a16="http://schemas.microsoft.com/office/drawing/2014/main" id="{EE99B9A0-6DF3-48B7-82A7-EC65F0C4D6C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507510" y="4102808"/>
            <a:ext cx="1747810" cy="1747076"/>
          </a:xfrm>
          <a:prstGeom prst="rect">
            <a:avLst/>
          </a:prstGeom>
        </p:spPr>
      </p:pic>
      <p:pic>
        <p:nvPicPr>
          <p:cNvPr id="7" name="圖片 6" descr="一張含有 螢幕擷取畫面 的圖片&#10;&#10;自動產生的描述">
            <a:extLst>
              <a:ext uri="{FF2B5EF4-FFF2-40B4-BE49-F238E27FC236}">
                <a16:creationId xmlns:a16="http://schemas.microsoft.com/office/drawing/2014/main" id="{9C9A96D6-1F66-4E1D-A417-D8AAC636F0F6}"/>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94759" y="4102808"/>
            <a:ext cx="1762224" cy="1747076"/>
          </a:xfrm>
          <a:prstGeom prst="rect">
            <a:avLst/>
          </a:prstGeom>
        </p:spPr>
      </p:pic>
      <p:pic>
        <p:nvPicPr>
          <p:cNvPr id="9" name="圖片 8" descr="一張含有 螢幕擷取畫面 的圖片&#10;&#10;自動產生的描述">
            <a:extLst>
              <a:ext uri="{FF2B5EF4-FFF2-40B4-BE49-F238E27FC236}">
                <a16:creationId xmlns:a16="http://schemas.microsoft.com/office/drawing/2014/main" id="{579F2D2E-0C22-421F-84A7-5ADCF3F55407}"/>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672649" y="4103252"/>
            <a:ext cx="1763896" cy="1747076"/>
          </a:xfrm>
          <a:prstGeom prst="rect">
            <a:avLst/>
          </a:prstGeom>
        </p:spPr>
      </p:pic>
      <p:pic>
        <p:nvPicPr>
          <p:cNvPr id="23" name="圖片 22" descr="一張含有 螢幕擷取畫面 的圖片&#10;&#10;自動產生的描述">
            <a:extLst>
              <a:ext uri="{FF2B5EF4-FFF2-40B4-BE49-F238E27FC236}">
                <a16:creationId xmlns:a16="http://schemas.microsoft.com/office/drawing/2014/main" id="{D9875255-19A0-4A24-8E03-06A986EB731D}"/>
              </a:ext>
            </a:extLst>
          </p:cNvPr>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8162" y="1210014"/>
            <a:ext cx="2199237" cy="2255785"/>
          </a:xfrm>
          <a:prstGeom prst="rect">
            <a:avLst/>
          </a:prstGeom>
        </p:spPr>
      </p:pic>
      <p:pic>
        <p:nvPicPr>
          <p:cNvPr id="19" name="圖片 18" descr="一張含有 螢幕擷取畫面 的圖片&#10;&#10;自動產生的描述">
            <a:extLst>
              <a:ext uri="{FF2B5EF4-FFF2-40B4-BE49-F238E27FC236}">
                <a16:creationId xmlns:a16="http://schemas.microsoft.com/office/drawing/2014/main" id="{58D202A5-6317-454C-A4F7-C7A5EAB2AEED}"/>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667349" y="1485751"/>
            <a:ext cx="1754438" cy="1733262"/>
          </a:xfrm>
          <a:prstGeom prst="rect">
            <a:avLst/>
          </a:prstGeom>
        </p:spPr>
      </p:pic>
      <p:pic>
        <p:nvPicPr>
          <p:cNvPr id="16" name="圖片 15" descr="一張含有 螢幕擷取畫面 的圖片&#10;&#10;自動產生的描述">
            <a:extLst>
              <a:ext uri="{FF2B5EF4-FFF2-40B4-BE49-F238E27FC236}">
                <a16:creationId xmlns:a16="http://schemas.microsoft.com/office/drawing/2014/main" id="{05F6D252-2C6C-4BAA-BAC7-BA155289A5AC}"/>
              </a:ext>
            </a:extLst>
          </p:cNvPr>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94857" y="1485973"/>
            <a:ext cx="1750016" cy="1733261"/>
          </a:xfrm>
          <a:prstGeom prst="rect">
            <a:avLst/>
          </a:prstGeom>
        </p:spPr>
      </p:pic>
      <p:pic>
        <p:nvPicPr>
          <p:cNvPr id="14" name="圖片 13" descr="一張含有 螢幕擷取畫面 的圖片&#10;&#10;自動產生的描述">
            <a:extLst>
              <a:ext uri="{FF2B5EF4-FFF2-40B4-BE49-F238E27FC236}">
                <a16:creationId xmlns:a16="http://schemas.microsoft.com/office/drawing/2014/main" id="{56DAE4EE-90AA-4953-A19C-C1F59B3D8792}"/>
              </a:ext>
            </a:extLst>
          </p:cNvPr>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508553" y="1485973"/>
            <a:ext cx="1776527" cy="1733261"/>
          </a:xfrm>
          <a:prstGeom prst="rect">
            <a:avLst/>
          </a:prstGeom>
        </p:spPr>
      </p:pic>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32</a:t>
            </a:fld>
            <a:endParaRPr lang="zh-TW" altLang="en-US" dirty="0"/>
          </a:p>
        </p:txBody>
      </p:sp>
      <p:sp>
        <p:nvSpPr>
          <p:cNvPr id="4" name="矩形 3">
            <a:extLst>
              <a:ext uri="{FF2B5EF4-FFF2-40B4-BE49-F238E27FC236}">
                <a16:creationId xmlns:a16="http://schemas.microsoft.com/office/drawing/2014/main" id="{BAC9B867-9C8F-4613-8A9A-6E0EF7138B6A}"/>
              </a:ext>
            </a:extLst>
          </p:cNvPr>
          <p:cNvSpPr/>
          <p:nvPr/>
        </p:nvSpPr>
        <p:spPr>
          <a:xfrm>
            <a:off x="311178" y="85968"/>
            <a:ext cx="6288901"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MLPr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isomap</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+ 1024*5) vs.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MLPr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isomap</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+ 1024*7):</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(error visualization)</a:t>
            </a:r>
          </a:p>
        </p:txBody>
      </p:sp>
      <p:pic>
        <p:nvPicPr>
          <p:cNvPr id="65" name="圖片 64">
            <a:extLst>
              <a:ext uri="{FF2B5EF4-FFF2-40B4-BE49-F238E27FC236}">
                <a16:creationId xmlns:a16="http://schemas.microsoft.com/office/drawing/2014/main" id="{2B319742-6213-4B0F-B731-36DAF9EF4BB0}"/>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8398723" y="3825619"/>
            <a:ext cx="285751" cy="2265924"/>
          </a:xfrm>
          <a:prstGeom prst="rect">
            <a:avLst/>
          </a:prstGeom>
        </p:spPr>
      </p:pic>
      <p:sp>
        <p:nvSpPr>
          <p:cNvPr id="83" name="文字方塊 82">
            <a:extLst>
              <a:ext uri="{FF2B5EF4-FFF2-40B4-BE49-F238E27FC236}">
                <a16:creationId xmlns:a16="http://schemas.microsoft.com/office/drawing/2014/main" id="{2A8EB724-1EE8-4847-8D28-5071264F13CD}"/>
              </a:ext>
            </a:extLst>
          </p:cNvPr>
          <p:cNvSpPr txBox="1"/>
          <p:nvPr/>
        </p:nvSpPr>
        <p:spPr>
          <a:xfrm>
            <a:off x="691690" y="1101812"/>
            <a:ext cx="1777190"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85" name="文字方塊 84">
            <a:extLst>
              <a:ext uri="{FF2B5EF4-FFF2-40B4-BE49-F238E27FC236}">
                <a16:creationId xmlns:a16="http://schemas.microsoft.com/office/drawing/2014/main" id="{4A0227C2-0108-45A0-81B4-625818E52BDF}"/>
              </a:ext>
            </a:extLst>
          </p:cNvPr>
          <p:cNvSpPr txBox="1"/>
          <p:nvPr/>
        </p:nvSpPr>
        <p:spPr>
          <a:xfrm>
            <a:off x="691689" y="3733919"/>
            <a:ext cx="1777191"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graphicFrame>
        <p:nvGraphicFramePr>
          <p:cNvPr id="87" name="物件 86">
            <a:extLst>
              <a:ext uri="{FF2B5EF4-FFF2-40B4-BE49-F238E27FC236}">
                <a16:creationId xmlns:a16="http://schemas.microsoft.com/office/drawing/2014/main" id="{C46B5871-3587-4A39-9883-9470FC7A3A36}"/>
              </a:ext>
            </a:extLst>
          </p:cNvPr>
          <p:cNvGraphicFramePr>
            <a:graphicFrameLocks noChangeAspect="1"/>
          </p:cNvGraphicFramePr>
          <p:nvPr/>
        </p:nvGraphicFramePr>
        <p:xfrm>
          <a:off x="720212" y="5170804"/>
          <a:ext cx="1256806" cy="425872"/>
        </p:xfrm>
        <a:graphic>
          <a:graphicData uri="http://schemas.openxmlformats.org/presentationml/2006/ole">
            <mc:AlternateContent xmlns:mc="http://schemas.openxmlformats.org/markup-compatibility/2006">
              <mc:Choice xmlns:v="urn:schemas-microsoft-com:vml" Requires="v">
                <p:oleObj spid="_x0000_s6296" name="Equation" r:id="rId13" imgW="1460160" imgH="495000" progId="Equation.DSMT4">
                  <p:embed/>
                </p:oleObj>
              </mc:Choice>
              <mc:Fallback>
                <p:oleObj name="Equation" r:id="rId13" imgW="1460160" imgH="495000" progId="Equation.DSMT4">
                  <p:embed/>
                  <p:pic>
                    <p:nvPicPr>
                      <p:cNvPr id="87" name="物件 86">
                        <a:extLst>
                          <a:ext uri="{FF2B5EF4-FFF2-40B4-BE49-F238E27FC236}">
                            <a16:creationId xmlns:a16="http://schemas.microsoft.com/office/drawing/2014/main" id="{C46B5871-3587-4A39-9883-9470FC7A3A36}"/>
                          </a:ext>
                        </a:extLst>
                      </p:cNvPr>
                      <p:cNvPicPr/>
                      <p:nvPr/>
                    </p:nvPicPr>
                    <p:blipFill>
                      <a:blip r:embed="rId14"/>
                      <a:stretch>
                        <a:fillRect/>
                      </a:stretch>
                    </p:blipFill>
                    <p:spPr>
                      <a:xfrm>
                        <a:off x="720212" y="5170804"/>
                        <a:ext cx="1256806" cy="425872"/>
                      </a:xfrm>
                      <a:prstGeom prst="rect">
                        <a:avLst/>
                      </a:prstGeom>
                    </p:spPr>
                  </p:pic>
                </p:oleObj>
              </mc:Fallback>
            </mc:AlternateContent>
          </a:graphicData>
        </a:graphic>
      </p:graphicFrame>
      <p:sp>
        <p:nvSpPr>
          <p:cNvPr id="88" name="文字方塊 87">
            <a:extLst>
              <a:ext uri="{FF2B5EF4-FFF2-40B4-BE49-F238E27FC236}">
                <a16:creationId xmlns:a16="http://schemas.microsoft.com/office/drawing/2014/main" id="{6DA801C3-DEC4-46CB-AB4D-065E43C3F22D}"/>
              </a:ext>
            </a:extLst>
          </p:cNvPr>
          <p:cNvSpPr txBox="1"/>
          <p:nvPr/>
        </p:nvSpPr>
        <p:spPr>
          <a:xfrm>
            <a:off x="1455461" y="2973237"/>
            <a:ext cx="1013419"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MPLr_i5,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0" name="文字方塊 89">
            <a:extLst>
              <a:ext uri="{FF2B5EF4-FFF2-40B4-BE49-F238E27FC236}">
                <a16:creationId xmlns:a16="http://schemas.microsoft.com/office/drawing/2014/main" id="{1B21CC21-65E6-4805-9242-214C75C945D1}"/>
              </a:ext>
            </a:extLst>
          </p:cNvPr>
          <p:cNvSpPr txBox="1"/>
          <p:nvPr/>
        </p:nvSpPr>
        <p:spPr>
          <a:xfrm>
            <a:off x="3360309" y="2973236"/>
            <a:ext cx="1083951"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MPLr_i5, 10000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2" name="文字方塊 91">
            <a:extLst>
              <a:ext uri="{FF2B5EF4-FFF2-40B4-BE49-F238E27FC236}">
                <a16:creationId xmlns:a16="http://schemas.microsoft.com/office/drawing/2014/main" id="{A8E2FAE8-D509-4020-8547-73D95A3C4721}"/>
              </a:ext>
            </a:extLst>
          </p:cNvPr>
          <p:cNvSpPr txBox="1"/>
          <p:nvPr/>
        </p:nvSpPr>
        <p:spPr>
          <a:xfrm>
            <a:off x="5331453" y="2973236"/>
            <a:ext cx="1013419"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MPLr_i7,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4" name="文字方塊 93">
            <a:extLst>
              <a:ext uri="{FF2B5EF4-FFF2-40B4-BE49-F238E27FC236}">
                <a16:creationId xmlns:a16="http://schemas.microsoft.com/office/drawing/2014/main" id="{6477CA33-BFE1-4975-A1E8-DAFCC952F8A7}"/>
              </a:ext>
            </a:extLst>
          </p:cNvPr>
          <p:cNvSpPr txBox="1"/>
          <p:nvPr/>
        </p:nvSpPr>
        <p:spPr>
          <a:xfrm>
            <a:off x="7171368" y="2973235"/>
            <a:ext cx="1083951"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MPLr_i7, 10000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6" name="文字方塊 95">
            <a:extLst>
              <a:ext uri="{FF2B5EF4-FFF2-40B4-BE49-F238E27FC236}">
                <a16:creationId xmlns:a16="http://schemas.microsoft.com/office/drawing/2014/main" id="{7B704CCC-258B-4563-B622-049C0578B015}"/>
              </a:ext>
            </a:extLst>
          </p:cNvPr>
          <p:cNvSpPr txBox="1"/>
          <p:nvPr/>
        </p:nvSpPr>
        <p:spPr>
          <a:xfrm>
            <a:off x="1467571" y="5604109"/>
            <a:ext cx="1013419"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MPLr_i5,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8" name="文字方塊 97">
            <a:extLst>
              <a:ext uri="{FF2B5EF4-FFF2-40B4-BE49-F238E27FC236}">
                <a16:creationId xmlns:a16="http://schemas.microsoft.com/office/drawing/2014/main" id="{ABEB808D-9FB0-416C-982D-B25D3A3259AF}"/>
              </a:ext>
            </a:extLst>
          </p:cNvPr>
          <p:cNvSpPr txBox="1"/>
          <p:nvPr/>
        </p:nvSpPr>
        <p:spPr>
          <a:xfrm>
            <a:off x="3372419" y="5604108"/>
            <a:ext cx="1083951"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MPLr_i5, 10000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100" name="文字方塊 99">
            <a:extLst>
              <a:ext uri="{FF2B5EF4-FFF2-40B4-BE49-F238E27FC236}">
                <a16:creationId xmlns:a16="http://schemas.microsoft.com/office/drawing/2014/main" id="{8283AA92-CB26-43FC-820B-A0B12D47208D}"/>
              </a:ext>
            </a:extLst>
          </p:cNvPr>
          <p:cNvSpPr txBox="1"/>
          <p:nvPr/>
        </p:nvSpPr>
        <p:spPr>
          <a:xfrm>
            <a:off x="5343563" y="5604108"/>
            <a:ext cx="1013419"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MPLr_i7, 1000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102" name="文字方塊 101">
            <a:extLst>
              <a:ext uri="{FF2B5EF4-FFF2-40B4-BE49-F238E27FC236}">
                <a16:creationId xmlns:a16="http://schemas.microsoft.com/office/drawing/2014/main" id="{C44C025A-E9C8-4130-8D2C-C61017AC4E6E}"/>
              </a:ext>
            </a:extLst>
          </p:cNvPr>
          <p:cNvSpPr txBox="1"/>
          <p:nvPr/>
        </p:nvSpPr>
        <p:spPr>
          <a:xfrm>
            <a:off x="7183478" y="5604107"/>
            <a:ext cx="1083951"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MPLr_i7, 10000</a:t>
            </a:r>
            <a:endParaRPr lang="zh-TW" altLang="en-US" sz="1000" dirty="0">
              <a:solidFill>
                <a:schemeClr val="bg1"/>
              </a:solidFill>
              <a:latin typeface="Arial" panose="020B0604020202020204" pitchFamily="34" charset="0"/>
              <a:cs typeface="Arial" panose="020B0604020202020204" pitchFamily="34" charset="0"/>
            </a:endParaRPr>
          </a:p>
        </p:txBody>
      </p:sp>
      <p:graphicFrame>
        <p:nvGraphicFramePr>
          <p:cNvPr id="104" name="物件 103">
            <a:extLst>
              <a:ext uri="{FF2B5EF4-FFF2-40B4-BE49-F238E27FC236}">
                <a16:creationId xmlns:a16="http://schemas.microsoft.com/office/drawing/2014/main" id="{17518F7A-496F-429E-B22E-CE9A7BC4A08E}"/>
              </a:ext>
            </a:extLst>
          </p:cNvPr>
          <p:cNvGraphicFramePr>
            <a:graphicFrameLocks noChangeAspect="1"/>
          </p:cNvGraphicFramePr>
          <p:nvPr/>
        </p:nvGraphicFramePr>
        <p:xfrm>
          <a:off x="744538" y="2536403"/>
          <a:ext cx="1213802" cy="425871"/>
        </p:xfrm>
        <a:graphic>
          <a:graphicData uri="http://schemas.openxmlformats.org/presentationml/2006/ole">
            <mc:AlternateContent xmlns:mc="http://schemas.openxmlformats.org/markup-compatibility/2006">
              <mc:Choice xmlns:v="urn:schemas-microsoft-com:vml" Requires="v">
                <p:oleObj spid="_x0000_s6297" name="Equation" r:id="rId15" imgW="1409400" imgH="495000" progId="Equation.DSMT4">
                  <p:embed/>
                </p:oleObj>
              </mc:Choice>
              <mc:Fallback>
                <p:oleObj name="Equation" r:id="rId15" imgW="1409400" imgH="495000" progId="Equation.DSMT4">
                  <p:embed/>
                  <p:pic>
                    <p:nvPicPr>
                      <p:cNvPr id="104" name="物件 103">
                        <a:extLst>
                          <a:ext uri="{FF2B5EF4-FFF2-40B4-BE49-F238E27FC236}">
                            <a16:creationId xmlns:a16="http://schemas.microsoft.com/office/drawing/2014/main" id="{17518F7A-496F-429E-B22E-CE9A7BC4A08E}"/>
                          </a:ext>
                        </a:extLst>
                      </p:cNvPr>
                      <p:cNvPicPr/>
                      <p:nvPr/>
                    </p:nvPicPr>
                    <p:blipFill>
                      <a:blip r:embed="rId16"/>
                      <a:stretch>
                        <a:fillRect/>
                      </a:stretch>
                    </p:blipFill>
                    <p:spPr>
                      <a:xfrm>
                        <a:off x="744538" y="2536403"/>
                        <a:ext cx="1213802" cy="425871"/>
                      </a:xfrm>
                      <a:prstGeom prst="rect">
                        <a:avLst/>
                      </a:prstGeom>
                    </p:spPr>
                  </p:pic>
                </p:oleObj>
              </mc:Fallback>
            </mc:AlternateContent>
          </a:graphicData>
        </a:graphic>
      </p:graphicFrame>
      <p:pic>
        <p:nvPicPr>
          <p:cNvPr id="21" name="圖片 20">
            <a:extLst>
              <a:ext uri="{FF2B5EF4-FFF2-40B4-BE49-F238E27FC236}">
                <a16:creationId xmlns:a16="http://schemas.microsoft.com/office/drawing/2014/main" id="{95CBCE02-8720-482F-B0B8-A6B173D639B4}"/>
              </a:ext>
            </a:extLst>
          </p:cNvPr>
          <p:cNvPicPr>
            <a:picLocks noChangeAspect="1"/>
          </p:cNvPicPr>
          <p:nvPr/>
        </p:nvPicPr>
        <p:blipFill rotWithShape="1">
          <a:blip r:embed="rId1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85080" y="1384863"/>
            <a:ext cx="399394" cy="1889759"/>
          </a:xfrm>
          <a:prstGeom prst="rect">
            <a:avLst/>
          </a:prstGeom>
          <a:ln w="6350">
            <a:noFill/>
          </a:ln>
        </p:spPr>
      </p:pic>
    </p:spTree>
    <p:extLst>
      <p:ext uri="{BB962C8B-B14F-4D97-AF65-F5344CB8AC3E}">
        <p14:creationId xmlns:p14="http://schemas.microsoft.com/office/powerpoint/2010/main" val="2900120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5921814"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Projectile motion:</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Model tuning (based on </a:t>
            </a:r>
            <a:r>
              <a:rPr lang="en-US" altLang="zh-TW" sz="2000" kern="100" dirty="0" err="1">
                <a:latin typeface="Arial" panose="020B0604020202020204" pitchFamily="34" charset="0"/>
                <a:ea typeface="Roboto" panose="02000000000000000000" pitchFamily="2" charset="0"/>
                <a:cs typeface="Arial" panose="020B0604020202020204" pitchFamily="34" charset="0"/>
              </a:rPr>
              <a:t>GridSearch</a:t>
            </a:r>
            <a:r>
              <a:rPr lang="en-US" altLang="zh-TW" sz="2000" kern="100" dirty="0">
                <a:latin typeface="Arial" panose="020B0604020202020204" pitchFamily="34" charset="0"/>
                <a:ea typeface="Roboto" panose="02000000000000000000" pitchFamily="2" charset="0"/>
                <a:cs typeface="Arial" panose="020B0604020202020204" pitchFamily="34" charset="0"/>
              </a:rPr>
              <a:t>/trial and error)</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33</a:t>
            </a:fld>
            <a:endParaRPr lang="zh-TW" altLang="en-US" dirty="0"/>
          </a:p>
        </p:txBody>
      </p:sp>
      <p:pic>
        <p:nvPicPr>
          <p:cNvPr id="123" name="圖片 122">
            <a:extLst>
              <a:ext uri="{FF2B5EF4-FFF2-40B4-BE49-F238E27FC236}">
                <a16:creationId xmlns:a16="http://schemas.microsoft.com/office/drawing/2014/main" id="{24617409-8F14-4D76-8AA6-EE95AF53552B}"/>
              </a:ext>
            </a:extLst>
          </p:cNvPr>
          <p:cNvPicPr>
            <a:picLocks noChangeAspect="1"/>
          </p:cNvPicPr>
          <p:nvPr/>
        </p:nvPicPr>
        <p:blipFill>
          <a:blip r:embed="rId2"/>
          <a:stretch>
            <a:fillRect/>
          </a:stretch>
        </p:blipFill>
        <p:spPr>
          <a:xfrm>
            <a:off x="1939850" y="1066611"/>
            <a:ext cx="5710629" cy="5365440"/>
          </a:xfrm>
          <a:prstGeom prst="rect">
            <a:avLst/>
          </a:prstGeom>
        </p:spPr>
      </p:pic>
      <p:sp>
        <p:nvSpPr>
          <p:cNvPr id="124" name="矩形 123">
            <a:extLst>
              <a:ext uri="{FF2B5EF4-FFF2-40B4-BE49-F238E27FC236}">
                <a16:creationId xmlns:a16="http://schemas.microsoft.com/office/drawing/2014/main" id="{BA823E0F-119C-4407-8ACC-A5B804F64655}"/>
              </a:ext>
            </a:extLst>
          </p:cNvPr>
          <p:cNvSpPr/>
          <p:nvPr/>
        </p:nvSpPr>
        <p:spPr>
          <a:xfrm>
            <a:off x="1805940" y="883920"/>
            <a:ext cx="5928360" cy="195072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128" name="矩形 127">
            <a:extLst>
              <a:ext uri="{FF2B5EF4-FFF2-40B4-BE49-F238E27FC236}">
                <a16:creationId xmlns:a16="http://schemas.microsoft.com/office/drawing/2014/main" id="{08649E19-2293-4AE7-ACB2-37733F22E2CB}"/>
              </a:ext>
            </a:extLst>
          </p:cNvPr>
          <p:cNvSpPr/>
          <p:nvPr/>
        </p:nvSpPr>
        <p:spPr>
          <a:xfrm>
            <a:off x="1805940" y="5684520"/>
            <a:ext cx="5928360" cy="7475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Tree>
    <p:extLst>
      <p:ext uri="{BB962C8B-B14F-4D97-AF65-F5344CB8AC3E}">
        <p14:creationId xmlns:p14="http://schemas.microsoft.com/office/powerpoint/2010/main" val="921215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5921814"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Projectile motion:</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Model tuning (based on </a:t>
            </a:r>
            <a:r>
              <a:rPr lang="en-US" altLang="zh-TW" sz="2000" kern="100" dirty="0" err="1">
                <a:latin typeface="Arial" panose="020B0604020202020204" pitchFamily="34" charset="0"/>
                <a:ea typeface="Roboto" panose="02000000000000000000" pitchFamily="2" charset="0"/>
                <a:cs typeface="Arial" panose="020B0604020202020204" pitchFamily="34" charset="0"/>
              </a:rPr>
              <a:t>GridSearch</a:t>
            </a:r>
            <a:r>
              <a:rPr lang="en-US" altLang="zh-TW" sz="2000" kern="100" dirty="0">
                <a:latin typeface="Arial" panose="020B0604020202020204" pitchFamily="34" charset="0"/>
                <a:ea typeface="Roboto" panose="02000000000000000000" pitchFamily="2" charset="0"/>
                <a:cs typeface="Arial" panose="020B0604020202020204" pitchFamily="34" charset="0"/>
              </a:rPr>
              <a:t>/trial and error)</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34</a:t>
            </a:fld>
            <a:endParaRPr lang="zh-TW" altLang="en-US" dirty="0"/>
          </a:p>
        </p:txBody>
      </p:sp>
      <p:pic>
        <p:nvPicPr>
          <p:cNvPr id="123" name="圖片 122">
            <a:extLst>
              <a:ext uri="{FF2B5EF4-FFF2-40B4-BE49-F238E27FC236}">
                <a16:creationId xmlns:a16="http://schemas.microsoft.com/office/drawing/2014/main" id="{24617409-8F14-4D76-8AA6-EE95AF53552B}"/>
              </a:ext>
            </a:extLst>
          </p:cNvPr>
          <p:cNvPicPr>
            <a:picLocks noChangeAspect="1"/>
          </p:cNvPicPr>
          <p:nvPr/>
        </p:nvPicPr>
        <p:blipFill>
          <a:blip r:embed="rId2"/>
          <a:stretch>
            <a:fillRect/>
          </a:stretch>
        </p:blipFill>
        <p:spPr>
          <a:xfrm>
            <a:off x="1939850" y="1066611"/>
            <a:ext cx="5710629" cy="5365440"/>
          </a:xfrm>
          <a:prstGeom prst="rect">
            <a:avLst/>
          </a:prstGeom>
        </p:spPr>
      </p:pic>
      <p:sp>
        <p:nvSpPr>
          <p:cNvPr id="124" name="矩形 123">
            <a:extLst>
              <a:ext uri="{FF2B5EF4-FFF2-40B4-BE49-F238E27FC236}">
                <a16:creationId xmlns:a16="http://schemas.microsoft.com/office/drawing/2014/main" id="{BA823E0F-119C-4407-8ACC-A5B804F64655}"/>
              </a:ext>
            </a:extLst>
          </p:cNvPr>
          <p:cNvSpPr/>
          <p:nvPr/>
        </p:nvSpPr>
        <p:spPr>
          <a:xfrm>
            <a:off x="1805940" y="883920"/>
            <a:ext cx="5928360" cy="195072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126" name="矩形 125">
            <a:extLst>
              <a:ext uri="{FF2B5EF4-FFF2-40B4-BE49-F238E27FC236}">
                <a16:creationId xmlns:a16="http://schemas.microsoft.com/office/drawing/2014/main" id="{BA47498F-EBEE-42D1-8786-0CAFA6946078}"/>
              </a:ext>
            </a:extLst>
          </p:cNvPr>
          <p:cNvSpPr/>
          <p:nvPr/>
        </p:nvSpPr>
        <p:spPr>
          <a:xfrm>
            <a:off x="1805940" y="2834640"/>
            <a:ext cx="5928360" cy="284988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Tree>
    <p:extLst>
      <p:ext uri="{BB962C8B-B14F-4D97-AF65-F5344CB8AC3E}">
        <p14:creationId xmlns:p14="http://schemas.microsoft.com/office/powerpoint/2010/main" val="2308891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4876656"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MLPr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isomap</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+ 16*4):</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10000, 0, 0, 0, (0%))</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35</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1" cy="2253588"/>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1" cy="2253588"/>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1" cy="2253588"/>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1" cy="2253588"/>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1" cy="2253588"/>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1" cy="2253588"/>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1" cy="2253588"/>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1" cy="2253588"/>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35.07508659362793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[0.99947198 0.99936715 0.99925685 0.99938461 0.99933501]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0.9993631179659227</a:t>
            </a: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32.31456160545349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[0.99794481 0.99766442 0.99821054 0.99797325 0.99747413]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0.9978534294950178</a:t>
            </a: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DE8BDC48-5572-455B-A2E8-051C77FFA99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2" y="0"/>
            <a:ext cx="3657595" cy="1825140"/>
          </a:xfrm>
          <a:prstGeom prst="rect">
            <a:avLst/>
          </a:prstGeom>
        </p:spPr>
      </p:pic>
    </p:spTree>
    <p:extLst>
      <p:ext uri="{BB962C8B-B14F-4D97-AF65-F5344CB8AC3E}">
        <p14:creationId xmlns:p14="http://schemas.microsoft.com/office/powerpoint/2010/main" val="1242371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5134739"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MLPr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isomap</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+ 16*4):</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9997, 1, 1, 1, (0.03%))</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36</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0" cy="2253588"/>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0" cy="2253588"/>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0" cy="2253588"/>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0" cy="2253588"/>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0" cy="2253588"/>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0" cy="2253588"/>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0" cy="2253588"/>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0" cy="2253588"/>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200329"/>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32.44322371482849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[0.99891361 0.9989387  0.99834963 0.99871614 0.99272932]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0.9975294789067914</a:t>
            </a:r>
          </a:p>
          <a:p>
            <a:endParaRPr lang="en-US" altLang="zh-TW" sz="1200" dirty="0">
              <a:latin typeface="Arial" panose="020B0604020202020204" pitchFamily="34" charset="0"/>
              <a:cs typeface="Arial" panose="020B0604020202020204" pitchFamily="34" charset="0"/>
            </a:endParaRP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32.744407176971436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[0.99535074 0.9956172  0.99571924 0.99621095 0.95383718]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0.9873470600820193</a:t>
            </a: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DE8BDC48-5572-455B-A2E8-051C77FFA99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2" y="0"/>
            <a:ext cx="3657595" cy="1825139"/>
          </a:xfrm>
          <a:prstGeom prst="rect">
            <a:avLst/>
          </a:prstGeom>
        </p:spPr>
      </p:pic>
    </p:spTree>
    <p:extLst>
      <p:ext uri="{BB962C8B-B14F-4D97-AF65-F5344CB8AC3E}">
        <p14:creationId xmlns:p14="http://schemas.microsoft.com/office/powerpoint/2010/main" val="300260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37</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1" cy="2253588"/>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1" cy="2253588"/>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1" cy="2253588"/>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1" cy="2253588"/>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1" cy="2253588"/>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1" cy="2253588"/>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1" cy="2253588"/>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1" cy="2253588"/>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32.609949350357056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[0.99784107 0.99833966 0.99722961 0.99135854 0.74995364]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0.9469445050188108</a:t>
            </a: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32.80756592750549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[0.99599494 0.99462479 0.99525598 0.99421145 0.85644364]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0.9673061604605351</a:t>
            </a: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DE8BDC48-5572-455B-A2E8-051C77FFA99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2" y="0"/>
            <a:ext cx="3657595" cy="1825140"/>
          </a:xfrm>
          <a:prstGeom prst="rect">
            <a:avLst/>
          </a:prstGeom>
        </p:spPr>
      </p:pic>
      <p:sp>
        <p:nvSpPr>
          <p:cNvPr id="4" name="矩形 3">
            <a:extLst>
              <a:ext uri="{FF2B5EF4-FFF2-40B4-BE49-F238E27FC236}">
                <a16:creationId xmlns:a16="http://schemas.microsoft.com/office/drawing/2014/main" id="{9776B902-17FA-4549-AC96-823E3EDCA6EF}"/>
              </a:ext>
            </a:extLst>
          </p:cNvPr>
          <p:cNvSpPr/>
          <p:nvPr/>
        </p:nvSpPr>
        <p:spPr>
          <a:xfrm>
            <a:off x="311178" y="85968"/>
            <a:ext cx="5420074"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MLPr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isomap</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+ 16*4):</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9970, 10, 10, 10, (0.3%))</a:t>
            </a:r>
          </a:p>
        </p:txBody>
      </p:sp>
    </p:spTree>
    <p:extLst>
      <p:ext uri="{BB962C8B-B14F-4D97-AF65-F5344CB8AC3E}">
        <p14:creationId xmlns:p14="http://schemas.microsoft.com/office/powerpoint/2010/main" val="1456477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38</a:t>
            </a:fld>
            <a:endParaRPr lang="zh-TW" altLang="en-US" dirty="0"/>
          </a:p>
        </p:txBody>
      </p:sp>
      <p:pic>
        <p:nvPicPr>
          <p:cNvPr id="14" name="圖片 13">
            <a:extLst>
              <a:ext uri="{FF2B5EF4-FFF2-40B4-BE49-F238E27FC236}">
                <a16:creationId xmlns:a16="http://schemas.microsoft.com/office/drawing/2014/main" id="{DF6E402F-08E7-41C0-9E61-A9DD2EE291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5549" y="1534897"/>
            <a:ext cx="2257350" cy="2253588"/>
          </a:xfrm>
          <a:prstGeom prst="rect">
            <a:avLst/>
          </a:prstGeom>
          <a:ln>
            <a:noFill/>
          </a:ln>
        </p:spPr>
      </p:pic>
      <p:pic>
        <p:nvPicPr>
          <p:cNvPr id="19" name="圖片 18">
            <a:extLst>
              <a:ext uri="{FF2B5EF4-FFF2-40B4-BE49-F238E27FC236}">
                <a16:creationId xmlns:a16="http://schemas.microsoft.com/office/drawing/2014/main" id="{43EEEB76-BCA5-4CEA-8F1E-CDEC16E1AF8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591098" y="1534897"/>
            <a:ext cx="2257350" cy="2253588"/>
          </a:xfrm>
          <a:prstGeom prst="rect">
            <a:avLst/>
          </a:prstGeom>
          <a:ln>
            <a:noFill/>
          </a:ln>
        </p:spPr>
      </p:pic>
      <p:pic>
        <p:nvPicPr>
          <p:cNvPr id="21" name="圖片 20">
            <a:extLst>
              <a:ext uri="{FF2B5EF4-FFF2-40B4-BE49-F238E27FC236}">
                <a16:creationId xmlns:a16="http://schemas.microsoft.com/office/drawing/2014/main" id="{F46664A2-B061-4BCA-9214-5F37FB751D63}"/>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886647" y="1534897"/>
            <a:ext cx="2257350" cy="2253588"/>
          </a:xfrm>
          <a:prstGeom prst="rect">
            <a:avLst/>
          </a:prstGeom>
          <a:ln>
            <a:noFill/>
          </a:ln>
        </p:spPr>
      </p:pic>
      <p:pic>
        <p:nvPicPr>
          <p:cNvPr id="23" name="圖片 22">
            <a:extLst>
              <a:ext uri="{FF2B5EF4-FFF2-40B4-BE49-F238E27FC236}">
                <a16:creationId xmlns:a16="http://schemas.microsoft.com/office/drawing/2014/main" id="{80BC608D-5D12-4E5E-B799-8BF901C6207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0" y="1534897"/>
            <a:ext cx="2257350" cy="2253588"/>
          </a:xfrm>
          <a:prstGeom prst="rect">
            <a:avLst/>
          </a:prstGeom>
          <a:ln>
            <a:noFill/>
          </a:ln>
        </p:spPr>
      </p:pic>
      <p:pic>
        <p:nvPicPr>
          <p:cNvPr id="25" name="圖片 24">
            <a:extLst>
              <a:ext uri="{FF2B5EF4-FFF2-40B4-BE49-F238E27FC236}">
                <a16:creationId xmlns:a16="http://schemas.microsoft.com/office/drawing/2014/main" id="{4FA0FD06-BAE2-4F9C-8C18-6908B6D2D20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95549" y="4356609"/>
            <a:ext cx="2257350" cy="2253588"/>
          </a:xfrm>
          <a:prstGeom prst="rect">
            <a:avLst/>
          </a:prstGeom>
          <a:ln>
            <a:noFill/>
          </a:ln>
        </p:spPr>
      </p:pic>
      <p:pic>
        <p:nvPicPr>
          <p:cNvPr id="27" name="圖片 26">
            <a:extLst>
              <a:ext uri="{FF2B5EF4-FFF2-40B4-BE49-F238E27FC236}">
                <a16:creationId xmlns:a16="http://schemas.microsoft.com/office/drawing/2014/main" id="{34330994-0126-495D-904D-3FCDC890F2F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91098" y="4356609"/>
            <a:ext cx="2257350" cy="2253588"/>
          </a:xfrm>
          <a:prstGeom prst="rect">
            <a:avLst/>
          </a:prstGeom>
          <a:ln>
            <a:noFill/>
          </a:ln>
        </p:spPr>
      </p:pic>
      <p:pic>
        <p:nvPicPr>
          <p:cNvPr id="29" name="圖片 28">
            <a:extLst>
              <a:ext uri="{FF2B5EF4-FFF2-40B4-BE49-F238E27FC236}">
                <a16:creationId xmlns:a16="http://schemas.microsoft.com/office/drawing/2014/main" id="{22FC3466-8082-47D8-93D6-B37ABDF1272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886647" y="4356609"/>
            <a:ext cx="2257350" cy="2253588"/>
          </a:xfrm>
          <a:prstGeom prst="rect">
            <a:avLst/>
          </a:prstGeom>
          <a:ln>
            <a:noFill/>
          </a:ln>
        </p:spPr>
      </p:pic>
      <p:pic>
        <p:nvPicPr>
          <p:cNvPr id="31" name="圖片 30">
            <a:extLst>
              <a:ext uri="{FF2B5EF4-FFF2-40B4-BE49-F238E27FC236}">
                <a16:creationId xmlns:a16="http://schemas.microsoft.com/office/drawing/2014/main" id="{511835B7-0ECA-41EE-82E7-DDE2ACA5AE3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0" y="4356609"/>
            <a:ext cx="2257350" cy="2253588"/>
          </a:xfrm>
          <a:prstGeom prst="rect">
            <a:avLst/>
          </a:prstGeom>
          <a:ln>
            <a:noFill/>
          </a:ln>
        </p:spPr>
      </p:pic>
      <p:sp>
        <p:nvSpPr>
          <p:cNvPr id="32" name="矩形 31">
            <a:extLst>
              <a:ext uri="{FF2B5EF4-FFF2-40B4-BE49-F238E27FC236}">
                <a16:creationId xmlns:a16="http://schemas.microsoft.com/office/drawing/2014/main" id="{913157D9-CBE5-43BB-AE9D-C4556FB8D589}"/>
              </a:ext>
            </a:extLst>
          </p:cNvPr>
          <p:cNvSpPr/>
          <p:nvPr/>
        </p:nvSpPr>
        <p:spPr>
          <a:xfrm>
            <a:off x="175260"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4" name="矩形 33">
            <a:extLst>
              <a:ext uri="{FF2B5EF4-FFF2-40B4-BE49-F238E27FC236}">
                <a16:creationId xmlns:a16="http://schemas.microsoft.com/office/drawing/2014/main" id="{0BF4D8AD-F52B-41EF-848E-5D177970B74E}"/>
              </a:ext>
            </a:extLst>
          </p:cNvPr>
          <p:cNvSpPr/>
          <p:nvPr/>
        </p:nvSpPr>
        <p:spPr>
          <a:xfrm>
            <a:off x="2432613" y="153489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0EA219BA-29AF-477A-88F2-37A3E93E11BD}"/>
              </a:ext>
            </a:extLst>
          </p:cNvPr>
          <p:cNvSpPr/>
          <p:nvPr/>
        </p:nvSpPr>
        <p:spPr>
          <a:xfrm>
            <a:off x="4737759" y="1534896"/>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AD3F244-43EB-432D-B50C-098325005E93}"/>
              </a:ext>
            </a:extLst>
          </p:cNvPr>
          <p:cNvSpPr/>
          <p:nvPr/>
        </p:nvSpPr>
        <p:spPr>
          <a:xfrm>
            <a:off x="175260" y="4356609"/>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0" name="矩形 39">
            <a:extLst>
              <a:ext uri="{FF2B5EF4-FFF2-40B4-BE49-F238E27FC236}">
                <a16:creationId xmlns:a16="http://schemas.microsoft.com/office/drawing/2014/main" id="{B189E70F-A51E-4E36-95DA-75B6AA95744F}"/>
              </a:ext>
            </a:extLst>
          </p:cNvPr>
          <p:cNvSpPr/>
          <p:nvPr/>
        </p:nvSpPr>
        <p:spPr>
          <a:xfrm>
            <a:off x="2432613"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2" name="矩形 41">
            <a:extLst>
              <a:ext uri="{FF2B5EF4-FFF2-40B4-BE49-F238E27FC236}">
                <a16:creationId xmlns:a16="http://schemas.microsoft.com/office/drawing/2014/main" id="{551AED53-5B52-48ED-8770-088FD201861B}"/>
              </a:ext>
            </a:extLst>
          </p:cNvPr>
          <p:cNvSpPr/>
          <p:nvPr/>
        </p:nvSpPr>
        <p:spPr>
          <a:xfrm>
            <a:off x="4737759" y="4356608"/>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4" name="矩形 43">
            <a:extLst>
              <a:ext uri="{FF2B5EF4-FFF2-40B4-BE49-F238E27FC236}">
                <a16:creationId xmlns:a16="http://schemas.microsoft.com/office/drawing/2014/main" id="{88F001F8-11AD-4CDC-B320-42D88C597A0D}"/>
              </a:ext>
            </a:extLst>
          </p:cNvPr>
          <p:cNvSpPr/>
          <p:nvPr/>
        </p:nvSpPr>
        <p:spPr>
          <a:xfrm>
            <a:off x="6991398" y="4356607"/>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6" name="矩形 45">
            <a:extLst>
              <a:ext uri="{FF2B5EF4-FFF2-40B4-BE49-F238E27FC236}">
                <a16:creationId xmlns:a16="http://schemas.microsoft.com/office/drawing/2014/main" id="{302B8E05-D85C-491F-9256-BCA9C5A262F0}"/>
              </a:ext>
            </a:extLst>
          </p:cNvPr>
          <p:cNvSpPr/>
          <p:nvPr/>
        </p:nvSpPr>
        <p:spPr>
          <a:xfrm>
            <a:off x="6966513" y="1696910"/>
            <a:ext cx="601980" cy="4386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47" name="矩形 46">
            <a:extLst>
              <a:ext uri="{FF2B5EF4-FFF2-40B4-BE49-F238E27FC236}">
                <a16:creationId xmlns:a16="http://schemas.microsoft.com/office/drawing/2014/main" id="{72EABC89-677F-4BFC-846B-C82865C20959}"/>
              </a:ext>
            </a:extLst>
          </p:cNvPr>
          <p:cNvSpPr/>
          <p:nvPr/>
        </p:nvSpPr>
        <p:spPr>
          <a:xfrm>
            <a:off x="194406" y="878336"/>
            <a:ext cx="4572000" cy="1200329"/>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33.61411094665527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[0.99744454 0.99645815 0.99654502 0.99192897 0.53536601]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Height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0.9035485365579875</a:t>
            </a:r>
          </a:p>
          <a:p>
            <a:pPr marL="171450" indent="-171450">
              <a:buFont typeface="Arial" panose="020B0604020202020204" pitchFamily="34" charset="0"/>
              <a:buChar char="•"/>
            </a:pPr>
            <a:endParaRPr lang="en-US" altLang="zh-TW" sz="1200" dirty="0">
              <a:latin typeface="Arial" panose="020B0604020202020204" pitchFamily="34" charset="0"/>
              <a:cs typeface="Arial" panose="020B0604020202020204" pitchFamily="34" charset="0"/>
            </a:endParaRPr>
          </a:p>
        </p:txBody>
      </p:sp>
      <p:sp>
        <p:nvSpPr>
          <p:cNvPr id="49" name="矩形 48">
            <a:extLst>
              <a:ext uri="{FF2B5EF4-FFF2-40B4-BE49-F238E27FC236}">
                <a16:creationId xmlns:a16="http://schemas.microsoft.com/office/drawing/2014/main" id="{578B2095-A88B-45B0-B5CF-2E10B774CF1F}"/>
              </a:ext>
            </a:extLst>
          </p:cNvPr>
          <p:cNvSpPr/>
          <p:nvPr/>
        </p:nvSpPr>
        <p:spPr>
          <a:xfrm>
            <a:off x="194406" y="3708907"/>
            <a:ext cx="4572000" cy="1015663"/>
          </a:xfrm>
          <a:prstGeom prst="rect">
            <a:avLst/>
          </a:prstGeom>
        </p:spPr>
        <p:txBody>
          <a:bodyPr>
            <a:spAutoFit/>
          </a:bodyPr>
          <a:lstStyle/>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cross_val</a:t>
            </a:r>
            <a:r>
              <a:rPr lang="en-US" altLang="zh-TW" sz="1200" dirty="0">
                <a:latin typeface="Arial" panose="020B0604020202020204" pitchFamily="34" charset="0"/>
                <a:cs typeface="Arial" panose="020B0604020202020204" pitchFamily="34" charset="0"/>
              </a:rPr>
              <a:t>: 32.55492043495178 sec</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[0.98736768 0.99189169 0.98723831 0.98780694 0.69748225] </a:t>
            </a:r>
          </a:p>
          <a:p>
            <a:pPr marL="171450" indent="-171450">
              <a:buFont typeface="Arial" panose="020B0604020202020204" pitchFamily="34" charset="0"/>
              <a:buChar char="•"/>
            </a:pPr>
            <a:r>
              <a:rPr lang="en-US" altLang="zh-TW" sz="1200" dirty="0">
                <a:latin typeface="Arial" panose="020B0604020202020204" pitchFamily="34" charset="0"/>
                <a:cs typeface="Arial" panose="020B0604020202020204" pitchFamily="34" charset="0"/>
              </a:rPr>
              <a:t>Distance </a:t>
            </a:r>
            <a:r>
              <a:rPr lang="en-US" altLang="zh-TW" sz="1200" dirty="0" err="1">
                <a:latin typeface="Arial" panose="020B0604020202020204" pitchFamily="34" charset="0"/>
                <a:cs typeface="Arial" panose="020B0604020202020204" pitchFamily="34" charset="0"/>
              </a:rPr>
              <a:t>test_score</a:t>
            </a:r>
            <a:r>
              <a:rPr lang="en-US" altLang="zh-TW" sz="1200" dirty="0">
                <a:latin typeface="Arial" panose="020B0604020202020204" pitchFamily="34" charset="0"/>
                <a:cs typeface="Arial" panose="020B0604020202020204" pitchFamily="34" charset="0"/>
              </a:rPr>
              <a:t>:</a:t>
            </a:r>
            <a:br>
              <a:rPr lang="en-US" altLang="zh-TW" sz="1200" dirty="0">
                <a:latin typeface="Arial" panose="020B0604020202020204" pitchFamily="34" charset="0"/>
                <a:cs typeface="Arial" panose="020B0604020202020204" pitchFamily="34" charset="0"/>
              </a:rPr>
            </a:br>
            <a:r>
              <a:rPr lang="en-US" altLang="zh-TW" sz="1200" dirty="0">
                <a:latin typeface="Arial" panose="020B0604020202020204" pitchFamily="34" charset="0"/>
                <a:cs typeface="Arial" panose="020B0604020202020204" pitchFamily="34" charset="0"/>
              </a:rPr>
              <a:t>0.9303573745759351</a:t>
            </a:r>
          </a:p>
        </p:txBody>
      </p:sp>
      <p:cxnSp>
        <p:nvCxnSpPr>
          <p:cNvPr id="50" name="直線接點 49">
            <a:extLst>
              <a:ext uri="{FF2B5EF4-FFF2-40B4-BE49-F238E27FC236}">
                <a16:creationId xmlns:a16="http://schemas.microsoft.com/office/drawing/2014/main" id="{F917510D-3EDE-44F7-B5F3-C4511C21785D}"/>
              </a:ext>
            </a:extLst>
          </p:cNvPr>
          <p:cNvCxnSpPr/>
          <p:nvPr/>
        </p:nvCxnSpPr>
        <p:spPr>
          <a:xfrm>
            <a:off x="381028" y="36398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C10BF8C1-DFEB-4472-9DF4-6C2BC6936BCB}"/>
              </a:ext>
            </a:extLst>
          </p:cNvPr>
          <p:cNvSpPr txBox="1"/>
          <p:nvPr/>
        </p:nvSpPr>
        <p:spPr>
          <a:xfrm>
            <a:off x="364030" y="1808727"/>
            <a:ext cx="90281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89D32515-99DC-4F2F-803A-E83322C0049C}"/>
              </a:ext>
            </a:extLst>
          </p:cNvPr>
          <p:cNvSpPr txBox="1"/>
          <p:nvPr/>
        </p:nvSpPr>
        <p:spPr>
          <a:xfrm>
            <a:off x="364030" y="4631850"/>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pic>
        <p:nvPicPr>
          <p:cNvPr id="3" name="圖片 2">
            <a:extLst>
              <a:ext uri="{FF2B5EF4-FFF2-40B4-BE49-F238E27FC236}">
                <a16:creationId xmlns:a16="http://schemas.microsoft.com/office/drawing/2014/main" id="{DE8BDC48-5572-455B-A2E8-051C77FFA996}"/>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5486402" y="0"/>
            <a:ext cx="3657595" cy="1825139"/>
          </a:xfrm>
          <a:prstGeom prst="rect">
            <a:avLst/>
          </a:prstGeom>
        </p:spPr>
      </p:pic>
      <p:sp>
        <p:nvSpPr>
          <p:cNvPr id="4" name="矩形 3">
            <a:extLst>
              <a:ext uri="{FF2B5EF4-FFF2-40B4-BE49-F238E27FC236}">
                <a16:creationId xmlns:a16="http://schemas.microsoft.com/office/drawing/2014/main" id="{BAC9B867-9C8F-4613-8A9A-6E0EF7138B6A}"/>
              </a:ext>
            </a:extLst>
          </p:cNvPr>
          <p:cNvSpPr/>
          <p:nvPr/>
        </p:nvSpPr>
        <p:spPr>
          <a:xfrm>
            <a:off x="311178" y="85968"/>
            <a:ext cx="5634876"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MLPr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isomap</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+ 16*4):</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(data points: 9700, 100, 100, 100, (3%))</a:t>
            </a:r>
          </a:p>
        </p:txBody>
      </p:sp>
    </p:spTree>
    <p:extLst>
      <p:ext uri="{BB962C8B-B14F-4D97-AF65-F5344CB8AC3E}">
        <p14:creationId xmlns:p14="http://schemas.microsoft.com/office/powerpoint/2010/main" val="1721146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群組 25">
            <a:extLst>
              <a:ext uri="{FF2B5EF4-FFF2-40B4-BE49-F238E27FC236}">
                <a16:creationId xmlns:a16="http://schemas.microsoft.com/office/drawing/2014/main" id="{9BEB68C2-A527-4386-88D3-66073976CFF4}"/>
              </a:ext>
            </a:extLst>
          </p:cNvPr>
          <p:cNvGrpSpPr/>
          <p:nvPr/>
        </p:nvGrpSpPr>
        <p:grpSpPr>
          <a:xfrm>
            <a:off x="349801" y="1200909"/>
            <a:ext cx="8334673" cy="2273544"/>
            <a:chOff x="395521" y="835149"/>
            <a:chExt cx="8334673" cy="2273544"/>
          </a:xfrm>
        </p:grpSpPr>
        <p:pic>
          <p:nvPicPr>
            <p:cNvPr id="59" name="圖片 58">
              <a:extLst>
                <a:ext uri="{FF2B5EF4-FFF2-40B4-BE49-F238E27FC236}">
                  <a16:creationId xmlns:a16="http://schemas.microsoft.com/office/drawing/2014/main" id="{0B9029DD-E959-4286-A46C-5559F8153A7F}"/>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538914" y="1113004"/>
              <a:ext cx="1762125" cy="1740694"/>
            </a:xfrm>
            <a:custGeom>
              <a:avLst/>
              <a:gdLst>
                <a:gd name="connsiteX0" fmla="*/ 0 w 1762125"/>
                <a:gd name="connsiteY0" fmla="*/ 0 h 1740694"/>
                <a:gd name="connsiteX1" fmla="*/ 1762125 w 1762125"/>
                <a:gd name="connsiteY1" fmla="*/ 0 h 1740694"/>
                <a:gd name="connsiteX2" fmla="*/ 1762125 w 1762125"/>
                <a:gd name="connsiteY2" fmla="*/ 1740694 h 1740694"/>
                <a:gd name="connsiteX3" fmla="*/ 0 w 1762125"/>
                <a:gd name="connsiteY3" fmla="*/ 1740694 h 1740694"/>
              </a:gdLst>
              <a:ahLst/>
              <a:cxnLst>
                <a:cxn ang="0">
                  <a:pos x="connsiteX0" y="connsiteY0"/>
                </a:cxn>
                <a:cxn ang="0">
                  <a:pos x="connsiteX1" y="connsiteY1"/>
                </a:cxn>
                <a:cxn ang="0">
                  <a:pos x="connsiteX2" y="connsiteY2"/>
                </a:cxn>
                <a:cxn ang="0">
                  <a:pos x="connsiteX3" y="connsiteY3"/>
                </a:cxn>
              </a:cxnLst>
              <a:rect l="l" t="t" r="r" b="b"/>
              <a:pathLst>
                <a:path w="1762125" h="1740694">
                  <a:moveTo>
                    <a:pt x="0" y="0"/>
                  </a:moveTo>
                  <a:lnTo>
                    <a:pt x="1762125" y="0"/>
                  </a:lnTo>
                  <a:lnTo>
                    <a:pt x="1762125" y="1740694"/>
                  </a:lnTo>
                  <a:lnTo>
                    <a:pt x="0" y="1740694"/>
                  </a:lnTo>
                  <a:close/>
                </a:path>
              </a:pathLst>
            </a:custGeom>
            <a:ln w="6350">
              <a:solidFill>
                <a:schemeClr val="tx1"/>
              </a:solidFill>
            </a:ln>
          </p:spPr>
        </p:pic>
        <p:pic>
          <p:nvPicPr>
            <p:cNvPr id="5" name="圖片 4" descr="一張含有 螢幕擷取畫面 的圖片&#10;&#10;自動產生的描述">
              <a:extLst>
                <a:ext uri="{FF2B5EF4-FFF2-40B4-BE49-F238E27FC236}">
                  <a16:creationId xmlns:a16="http://schemas.microsoft.com/office/drawing/2014/main" id="{14C88FE6-0C59-4E63-866A-ADA72F0F395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95521" y="842769"/>
              <a:ext cx="2188929" cy="2265924"/>
            </a:xfrm>
            <a:prstGeom prst="rect">
              <a:avLst/>
            </a:prstGeom>
          </p:spPr>
        </p:pic>
        <p:pic>
          <p:nvPicPr>
            <p:cNvPr id="52" name="圖片 51" descr="一張含有 螢幕擷取畫面 的圖片&#10;&#10;自動產生的描述">
              <a:extLst>
                <a:ext uri="{FF2B5EF4-FFF2-40B4-BE49-F238E27FC236}">
                  <a16:creationId xmlns:a16="http://schemas.microsoft.com/office/drawing/2014/main" id="{B48C0FCF-00C0-4688-B933-A7303ABE959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727855" y="1113004"/>
              <a:ext cx="1762125" cy="1740694"/>
            </a:xfrm>
            <a:custGeom>
              <a:avLst/>
              <a:gdLst>
                <a:gd name="connsiteX0" fmla="*/ 0 w 1762125"/>
                <a:gd name="connsiteY0" fmla="*/ 0 h 1740694"/>
                <a:gd name="connsiteX1" fmla="*/ 1762125 w 1762125"/>
                <a:gd name="connsiteY1" fmla="*/ 0 h 1740694"/>
                <a:gd name="connsiteX2" fmla="*/ 1762125 w 1762125"/>
                <a:gd name="connsiteY2" fmla="*/ 1740694 h 1740694"/>
                <a:gd name="connsiteX3" fmla="*/ 0 w 1762125"/>
                <a:gd name="connsiteY3" fmla="*/ 1740694 h 1740694"/>
              </a:gdLst>
              <a:ahLst/>
              <a:cxnLst>
                <a:cxn ang="0">
                  <a:pos x="connsiteX0" y="connsiteY0"/>
                </a:cxn>
                <a:cxn ang="0">
                  <a:pos x="connsiteX1" y="connsiteY1"/>
                </a:cxn>
                <a:cxn ang="0">
                  <a:pos x="connsiteX2" y="connsiteY2"/>
                </a:cxn>
                <a:cxn ang="0">
                  <a:pos x="connsiteX3" y="connsiteY3"/>
                </a:cxn>
              </a:cxnLst>
              <a:rect l="l" t="t" r="r" b="b"/>
              <a:pathLst>
                <a:path w="1762125" h="1740694">
                  <a:moveTo>
                    <a:pt x="0" y="0"/>
                  </a:moveTo>
                  <a:lnTo>
                    <a:pt x="1762125" y="0"/>
                  </a:lnTo>
                  <a:lnTo>
                    <a:pt x="1762125" y="1740694"/>
                  </a:lnTo>
                  <a:lnTo>
                    <a:pt x="0" y="1740694"/>
                  </a:lnTo>
                  <a:close/>
                </a:path>
              </a:pathLst>
            </a:custGeom>
            <a:ln w="6350">
              <a:solidFill>
                <a:schemeClr val="tx1"/>
              </a:solidFill>
            </a:ln>
          </p:spPr>
        </p:pic>
        <p:pic>
          <p:nvPicPr>
            <p:cNvPr id="54" name="圖片 53" descr="一張含有 螢幕擷取畫面 的圖片&#10;&#10;自動產生的描述">
              <a:extLst>
                <a:ext uri="{FF2B5EF4-FFF2-40B4-BE49-F238E27FC236}">
                  <a16:creationId xmlns:a16="http://schemas.microsoft.com/office/drawing/2014/main" id="{3E687C7A-626C-4072-BE97-91C93048822E}"/>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4633385" y="1113004"/>
              <a:ext cx="1762125" cy="1740694"/>
            </a:xfrm>
            <a:custGeom>
              <a:avLst/>
              <a:gdLst>
                <a:gd name="connsiteX0" fmla="*/ 0 w 1762125"/>
                <a:gd name="connsiteY0" fmla="*/ 0 h 1740694"/>
                <a:gd name="connsiteX1" fmla="*/ 1762125 w 1762125"/>
                <a:gd name="connsiteY1" fmla="*/ 0 h 1740694"/>
                <a:gd name="connsiteX2" fmla="*/ 1762125 w 1762125"/>
                <a:gd name="connsiteY2" fmla="*/ 1740694 h 1740694"/>
                <a:gd name="connsiteX3" fmla="*/ 0 w 1762125"/>
                <a:gd name="connsiteY3" fmla="*/ 1740694 h 1740694"/>
              </a:gdLst>
              <a:ahLst/>
              <a:cxnLst>
                <a:cxn ang="0">
                  <a:pos x="connsiteX0" y="connsiteY0"/>
                </a:cxn>
                <a:cxn ang="0">
                  <a:pos x="connsiteX1" y="connsiteY1"/>
                </a:cxn>
                <a:cxn ang="0">
                  <a:pos x="connsiteX2" y="connsiteY2"/>
                </a:cxn>
                <a:cxn ang="0">
                  <a:pos x="connsiteX3" y="connsiteY3"/>
                </a:cxn>
              </a:cxnLst>
              <a:rect l="l" t="t" r="r" b="b"/>
              <a:pathLst>
                <a:path w="1762125" h="1740694">
                  <a:moveTo>
                    <a:pt x="0" y="0"/>
                  </a:moveTo>
                  <a:lnTo>
                    <a:pt x="1762125" y="0"/>
                  </a:lnTo>
                  <a:lnTo>
                    <a:pt x="1762125" y="1740694"/>
                  </a:lnTo>
                  <a:lnTo>
                    <a:pt x="0" y="1740694"/>
                  </a:lnTo>
                  <a:close/>
                </a:path>
              </a:pathLst>
            </a:custGeom>
            <a:ln w="6350">
              <a:solidFill>
                <a:schemeClr val="tx1"/>
              </a:solidFill>
            </a:ln>
          </p:spPr>
        </p:pic>
        <p:pic>
          <p:nvPicPr>
            <p:cNvPr id="24" name="圖片 23">
              <a:extLst>
                <a:ext uri="{FF2B5EF4-FFF2-40B4-BE49-F238E27FC236}">
                  <a16:creationId xmlns:a16="http://schemas.microsoft.com/office/drawing/2014/main" id="{2525369A-D3BE-4904-A669-0F00A5643B7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444443" y="835149"/>
              <a:ext cx="285751" cy="2265924"/>
            </a:xfrm>
            <a:prstGeom prst="rect">
              <a:avLst/>
            </a:prstGeom>
          </p:spPr>
        </p:pic>
      </p:grpSp>
      <p:sp>
        <p:nvSpPr>
          <p:cNvPr id="116" name="矩形 115">
            <a:extLst>
              <a:ext uri="{FF2B5EF4-FFF2-40B4-BE49-F238E27FC236}">
                <a16:creationId xmlns:a16="http://schemas.microsoft.com/office/drawing/2014/main" id="{4579D693-B99E-4A59-811B-DC61AD73B71C}"/>
              </a:ext>
            </a:extLst>
          </p:cNvPr>
          <p:cNvSpPr/>
          <p:nvPr/>
        </p:nvSpPr>
        <p:spPr>
          <a:xfrm>
            <a:off x="8539163" y="1366597"/>
            <a:ext cx="222847" cy="196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39</a:t>
            </a:fld>
            <a:endParaRPr lang="zh-TW" altLang="en-US" dirty="0"/>
          </a:p>
        </p:txBody>
      </p:sp>
      <p:sp>
        <p:nvSpPr>
          <p:cNvPr id="4" name="矩形 3">
            <a:extLst>
              <a:ext uri="{FF2B5EF4-FFF2-40B4-BE49-F238E27FC236}">
                <a16:creationId xmlns:a16="http://schemas.microsoft.com/office/drawing/2014/main" id="{BAC9B867-9C8F-4613-8A9A-6E0EF7138B6A}"/>
              </a:ext>
            </a:extLst>
          </p:cNvPr>
          <p:cNvSpPr/>
          <p:nvPr/>
        </p:nvSpPr>
        <p:spPr>
          <a:xfrm>
            <a:off x="311178" y="85968"/>
            <a:ext cx="4498347"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MLPr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isomap</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+ 16*4):</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(error and sparse outlier data)</a:t>
            </a:r>
          </a:p>
        </p:txBody>
      </p:sp>
      <p:grpSp>
        <p:nvGrpSpPr>
          <p:cNvPr id="81" name="群組 80">
            <a:extLst>
              <a:ext uri="{FF2B5EF4-FFF2-40B4-BE49-F238E27FC236}">
                <a16:creationId xmlns:a16="http://schemas.microsoft.com/office/drawing/2014/main" id="{4021739D-6057-46BB-9EDC-79F0301EBEB8}"/>
              </a:ext>
            </a:extLst>
          </p:cNvPr>
          <p:cNvGrpSpPr/>
          <p:nvPr/>
        </p:nvGrpSpPr>
        <p:grpSpPr>
          <a:xfrm>
            <a:off x="344885" y="3825619"/>
            <a:ext cx="8339589" cy="2275825"/>
            <a:chOff x="344885" y="3696079"/>
            <a:chExt cx="8339589" cy="2275825"/>
          </a:xfrm>
        </p:grpSpPr>
        <p:pic>
          <p:nvPicPr>
            <p:cNvPr id="80" name="圖片 79">
              <a:extLst>
                <a:ext uri="{FF2B5EF4-FFF2-40B4-BE49-F238E27FC236}">
                  <a16:creationId xmlns:a16="http://schemas.microsoft.com/office/drawing/2014/main" id="{2AEDF5B2-78AC-46AF-B1BB-DA0A2141AC9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493194" y="3973934"/>
              <a:ext cx="1771960" cy="1748091"/>
            </a:xfrm>
            <a:prstGeom prst="rect">
              <a:avLst/>
            </a:prstGeom>
            <a:ln w="6350">
              <a:solidFill>
                <a:schemeClr val="tx1"/>
              </a:solidFill>
            </a:ln>
          </p:spPr>
        </p:pic>
        <p:pic>
          <p:nvPicPr>
            <p:cNvPr id="67" name="圖片 66" descr="一張含有 螢幕擷取畫面 的圖片&#10;&#10;自動產生的描述">
              <a:extLst>
                <a:ext uri="{FF2B5EF4-FFF2-40B4-BE49-F238E27FC236}">
                  <a16:creationId xmlns:a16="http://schemas.microsoft.com/office/drawing/2014/main" id="{EEBD3C6E-0BFE-4401-A362-ECCB9692D78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44885" y="3705980"/>
              <a:ext cx="2188929" cy="2265924"/>
            </a:xfrm>
            <a:prstGeom prst="rect">
              <a:avLst/>
            </a:prstGeom>
          </p:spPr>
        </p:pic>
        <p:pic>
          <p:nvPicPr>
            <p:cNvPr id="78" name="圖片 77" descr="一張含有 螢幕擷取畫面, 電腦 的圖片&#10;&#10;自動產生的描述">
              <a:extLst>
                <a:ext uri="{FF2B5EF4-FFF2-40B4-BE49-F238E27FC236}">
                  <a16:creationId xmlns:a16="http://schemas.microsoft.com/office/drawing/2014/main" id="{0887F3C1-9E8E-4FDF-A49A-0735953C85AA}"/>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4582747" y="3981331"/>
              <a:ext cx="1762125" cy="1740694"/>
            </a:xfrm>
            <a:custGeom>
              <a:avLst/>
              <a:gdLst>
                <a:gd name="connsiteX0" fmla="*/ 0 w 1762125"/>
                <a:gd name="connsiteY0" fmla="*/ 0 h 1740694"/>
                <a:gd name="connsiteX1" fmla="*/ 1762125 w 1762125"/>
                <a:gd name="connsiteY1" fmla="*/ 0 h 1740694"/>
                <a:gd name="connsiteX2" fmla="*/ 1762125 w 1762125"/>
                <a:gd name="connsiteY2" fmla="*/ 1740694 h 1740694"/>
                <a:gd name="connsiteX3" fmla="*/ 0 w 1762125"/>
                <a:gd name="connsiteY3" fmla="*/ 1740694 h 1740694"/>
              </a:gdLst>
              <a:ahLst/>
              <a:cxnLst>
                <a:cxn ang="0">
                  <a:pos x="connsiteX0" y="connsiteY0"/>
                </a:cxn>
                <a:cxn ang="0">
                  <a:pos x="connsiteX1" y="connsiteY1"/>
                </a:cxn>
                <a:cxn ang="0">
                  <a:pos x="connsiteX2" y="connsiteY2"/>
                </a:cxn>
                <a:cxn ang="0">
                  <a:pos x="connsiteX3" y="connsiteY3"/>
                </a:cxn>
              </a:cxnLst>
              <a:rect l="l" t="t" r="r" b="b"/>
              <a:pathLst>
                <a:path w="1762125" h="1740694">
                  <a:moveTo>
                    <a:pt x="0" y="0"/>
                  </a:moveTo>
                  <a:lnTo>
                    <a:pt x="1762125" y="0"/>
                  </a:lnTo>
                  <a:lnTo>
                    <a:pt x="1762125" y="1740694"/>
                  </a:lnTo>
                  <a:lnTo>
                    <a:pt x="0" y="1740694"/>
                  </a:lnTo>
                  <a:close/>
                </a:path>
              </a:pathLst>
            </a:custGeom>
            <a:ln w="6350">
              <a:solidFill>
                <a:schemeClr val="tx1"/>
              </a:solidFill>
            </a:ln>
          </p:spPr>
        </p:pic>
        <p:pic>
          <p:nvPicPr>
            <p:cNvPr id="76" name="圖片 75" descr="一張含有 螢幕擷取畫面 的圖片&#10;&#10;自動產生的描述">
              <a:extLst>
                <a:ext uri="{FF2B5EF4-FFF2-40B4-BE49-F238E27FC236}">
                  <a16:creationId xmlns:a16="http://schemas.microsoft.com/office/drawing/2014/main" id="{6B4B36CE-6F4D-4AF2-A9D2-734091A800C9}"/>
                </a:ext>
              </a:extLst>
            </p:cNvPr>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2682135" y="3973934"/>
              <a:ext cx="1762125" cy="1740694"/>
            </a:xfrm>
            <a:custGeom>
              <a:avLst/>
              <a:gdLst>
                <a:gd name="connsiteX0" fmla="*/ 0 w 1762125"/>
                <a:gd name="connsiteY0" fmla="*/ 0 h 1740694"/>
                <a:gd name="connsiteX1" fmla="*/ 1762125 w 1762125"/>
                <a:gd name="connsiteY1" fmla="*/ 0 h 1740694"/>
                <a:gd name="connsiteX2" fmla="*/ 1762125 w 1762125"/>
                <a:gd name="connsiteY2" fmla="*/ 1740694 h 1740694"/>
                <a:gd name="connsiteX3" fmla="*/ 0 w 1762125"/>
                <a:gd name="connsiteY3" fmla="*/ 1740694 h 1740694"/>
              </a:gdLst>
              <a:ahLst/>
              <a:cxnLst>
                <a:cxn ang="0">
                  <a:pos x="connsiteX0" y="connsiteY0"/>
                </a:cxn>
                <a:cxn ang="0">
                  <a:pos x="connsiteX1" y="connsiteY1"/>
                </a:cxn>
                <a:cxn ang="0">
                  <a:pos x="connsiteX2" y="connsiteY2"/>
                </a:cxn>
                <a:cxn ang="0">
                  <a:pos x="connsiteX3" y="connsiteY3"/>
                </a:cxn>
              </a:cxnLst>
              <a:rect l="l" t="t" r="r" b="b"/>
              <a:pathLst>
                <a:path w="1762125" h="1740694">
                  <a:moveTo>
                    <a:pt x="0" y="0"/>
                  </a:moveTo>
                  <a:lnTo>
                    <a:pt x="1762125" y="0"/>
                  </a:lnTo>
                  <a:lnTo>
                    <a:pt x="1762125" y="1740694"/>
                  </a:lnTo>
                  <a:lnTo>
                    <a:pt x="0" y="1740694"/>
                  </a:lnTo>
                  <a:close/>
                </a:path>
              </a:pathLst>
            </a:custGeom>
            <a:ln w="6350">
              <a:solidFill>
                <a:schemeClr val="tx1"/>
              </a:solidFill>
            </a:ln>
          </p:spPr>
        </p:pic>
        <p:pic>
          <p:nvPicPr>
            <p:cNvPr id="65" name="圖片 64">
              <a:extLst>
                <a:ext uri="{FF2B5EF4-FFF2-40B4-BE49-F238E27FC236}">
                  <a16:creationId xmlns:a16="http://schemas.microsoft.com/office/drawing/2014/main" id="{2B319742-6213-4B0F-B731-36DAF9EF4BB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398723" y="3696079"/>
              <a:ext cx="285751" cy="2265924"/>
            </a:xfrm>
            <a:prstGeom prst="rect">
              <a:avLst/>
            </a:prstGeom>
          </p:spPr>
        </p:pic>
      </p:grpSp>
      <p:sp>
        <p:nvSpPr>
          <p:cNvPr id="83" name="文字方塊 82">
            <a:extLst>
              <a:ext uri="{FF2B5EF4-FFF2-40B4-BE49-F238E27FC236}">
                <a16:creationId xmlns:a16="http://schemas.microsoft.com/office/drawing/2014/main" id="{2A8EB724-1EE8-4847-8D28-5071264F13CD}"/>
              </a:ext>
            </a:extLst>
          </p:cNvPr>
          <p:cNvSpPr txBox="1"/>
          <p:nvPr/>
        </p:nvSpPr>
        <p:spPr>
          <a:xfrm>
            <a:off x="691690" y="1101812"/>
            <a:ext cx="1777190"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85" name="文字方塊 84">
            <a:extLst>
              <a:ext uri="{FF2B5EF4-FFF2-40B4-BE49-F238E27FC236}">
                <a16:creationId xmlns:a16="http://schemas.microsoft.com/office/drawing/2014/main" id="{4A0227C2-0108-45A0-81B4-625818E52BDF}"/>
              </a:ext>
            </a:extLst>
          </p:cNvPr>
          <p:cNvSpPr txBox="1"/>
          <p:nvPr/>
        </p:nvSpPr>
        <p:spPr>
          <a:xfrm>
            <a:off x="691689" y="3733919"/>
            <a:ext cx="1777191"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graphicFrame>
        <p:nvGraphicFramePr>
          <p:cNvPr id="87" name="物件 86">
            <a:extLst>
              <a:ext uri="{FF2B5EF4-FFF2-40B4-BE49-F238E27FC236}">
                <a16:creationId xmlns:a16="http://schemas.microsoft.com/office/drawing/2014/main" id="{C46B5871-3587-4A39-9883-9470FC7A3A36}"/>
              </a:ext>
            </a:extLst>
          </p:cNvPr>
          <p:cNvGraphicFramePr>
            <a:graphicFrameLocks noChangeAspect="1"/>
          </p:cNvGraphicFramePr>
          <p:nvPr>
            <p:extLst>
              <p:ext uri="{D42A27DB-BD31-4B8C-83A1-F6EECF244321}">
                <p14:modId xmlns:p14="http://schemas.microsoft.com/office/powerpoint/2010/main" val="3339449690"/>
              </p:ext>
            </p:extLst>
          </p:nvPr>
        </p:nvGraphicFramePr>
        <p:xfrm>
          <a:off x="720212" y="5170804"/>
          <a:ext cx="1256806" cy="425872"/>
        </p:xfrm>
        <a:graphic>
          <a:graphicData uri="http://schemas.openxmlformats.org/presentationml/2006/ole">
            <mc:AlternateContent xmlns:mc="http://schemas.openxmlformats.org/markup-compatibility/2006">
              <mc:Choice xmlns:v="urn:schemas-microsoft-com:vml" Requires="v">
                <p:oleObj spid="_x0000_s3268" name="Equation" r:id="rId13" imgW="1460160" imgH="495000" progId="Equation.DSMT4">
                  <p:embed/>
                </p:oleObj>
              </mc:Choice>
              <mc:Fallback>
                <p:oleObj name="Equation" r:id="rId13" imgW="1460160" imgH="495000" progId="Equation.DSMT4">
                  <p:embed/>
                  <p:pic>
                    <p:nvPicPr>
                      <p:cNvPr id="0" name=""/>
                      <p:cNvPicPr/>
                      <p:nvPr/>
                    </p:nvPicPr>
                    <p:blipFill>
                      <a:blip r:embed="rId14"/>
                      <a:stretch>
                        <a:fillRect/>
                      </a:stretch>
                    </p:blipFill>
                    <p:spPr>
                      <a:xfrm>
                        <a:off x="720212" y="5170804"/>
                        <a:ext cx="1256806" cy="425872"/>
                      </a:xfrm>
                      <a:prstGeom prst="rect">
                        <a:avLst/>
                      </a:prstGeom>
                    </p:spPr>
                  </p:pic>
                </p:oleObj>
              </mc:Fallback>
            </mc:AlternateContent>
          </a:graphicData>
        </a:graphic>
      </p:graphicFrame>
      <p:sp>
        <p:nvSpPr>
          <p:cNvPr id="88" name="文字方塊 87">
            <a:extLst>
              <a:ext uri="{FF2B5EF4-FFF2-40B4-BE49-F238E27FC236}">
                <a16:creationId xmlns:a16="http://schemas.microsoft.com/office/drawing/2014/main" id="{6DA801C3-DEC4-46CB-AB4D-065E43C3F22D}"/>
              </a:ext>
            </a:extLst>
          </p:cNvPr>
          <p:cNvSpPr txBox="1"/>
          <p:nvPr/>
        </p:nvSpPr>
        <p:spPr>
          <a:xfrm>
            <a:off x="1080358" y="2973237"/>
            <a:ext cx="1388522"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(10000, 0, 0, 0, (0%))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0" name="文字方塊 89">
            <a:extLst>
              <a:ext uri="{FF2B5EF4-FFF2-40B4-BE49-F238E27FC236}">
                <a16:creationId xmlns:a16="http://schemas.microsoft.com/office/drawing/2014/main" id="{1B21CC21-65E6-4805-9242-214C75C945D1}"/>
              </a:ext>
            </a:extLst>
          </p:cNvPr>
          <p:cNvSpPr txBox="1"/>
          <p:nvPr/>
        </p:nvSpPr>
        <p:spPr>
          <a:xfrm>
            <a:off x="2949940" y="2973236"/>
            <a:ext cx="1494320"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(9997, 1, 1, 1, (0.03%))</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2" name="文字方塊 91">
            <a:extLst>
              <a:ext uri="{FF2B5EF4-FFF2-40B4-BE49-F238E27FC236}">
                <a16:creationId xmlns:a16="http://schemas.microsoft.com/office/drawing/2014/main" id="{A8E2FAE8-D509-4020-8547-73D95A3C4721}"/>
              </a:ext>
            </a:extLst>
          </p:cNvPr>
          <p:cNvSpPr txBox="1"/>
          <p:nvPr/>
        </p:nvSpPr>
        <p:spPr>
          <a:xfrm>
            <a:off x="4709488" y="2973236"/>
            <a:ext cx="1635384"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(9970, 10, 10, 10, (0.3%))</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4" name="文字方塊 93">
            <a:extLst>
              <a:ext uri="{FF2B5EF4-FFF2-40B4-BE49-F238E27FC236}">
                <a16:creationId xmlns:a16="http://schemas.microsoft.com/office/drawing/2014/main" id="{6477CA33-BFE1-4975-A1E8-DAFCC952F8A7}"/>
              </a:ext>
            </a:extLst>
          </p:cNvPr>
          <p:cNvSpPr txBox="1"/>
          <p:nvPr/>
        </p:nvSpPr>
        <p:spPr>
          <a:xfrm>
            <a:off x="6514137" y="2973235"/>
            <a:ext cx="1741182"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(9700, 100, 100, 100, (3%))</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6" name="文字方塊 95">
            <a:extLst>
              <a:ext uri="{FF2B5EF4-FFF2-40B4-BE49-F238E27FC236}">
                <a16:creationId xmlns:a16="http://schemas.microsoft.com/office/drawing/2014/main" id="{7B704CCC-258B-4563-B622-049C0578B015}"/>
              </a:ext>
            </a:extLst>
          </p:cNvPr>
          <p:cNvSpPr txBox="1"/>
          <p:nvPr/>
        </p:nvSpPr>
        <p:spPr>
          <a:xfrm>
            <a:off x="1092468" y="5604109"/>
            <a:ext cx="1388522"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(10000, 0, 0, 0, (0%))</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8" name="文字方塊 97">
            <a:extLst>
              <a:ext uri="{FF2B5EF4-FFF2-40B4-BE49-F238E27FC236}">
                <a16:creationId xmlns:a16="http://schemas.microsoft.com/office/drawing/2014/main" id="{ABEB808D-9FB0-416C-982D-B25D3A3259AF}"/>
              </a:ext>
            </a:extLst>
          </p:cNvPr>
          <p:cNvSpPr txBox="1"/>
          <p:nvPr/>
        </p:nvSpPr>
        <p:spPr>
          <a:xfrm>
            <a:off x="2962050" y="5604108"/>
            <a:ext cx="1494320"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(9997, 1, 1, 1, (0.03%))</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100" name="文字方塊 99">
            <a:extLst>
              <a:ext uri="{FF2B5EF4-FFF2-40B4-BE49-F238E27FC236}">
                <a16:creationId xmlns:a16="http://schemas.microsoft.com/office/drawing/2014/main" id="{8283AA92-CB26-43FC-820B-A0B12D47208D}"/>
              </a:ext>
            </a:extLst>
          </p:cNvPr>
          <p:cNvSpPr txBox="1"/>
          <p:nvPr/>
        </p:nvSpPr>
        <p:spPr>
          <a:xfrm>
            <a:off x="4721598" y="5604108"/>
            <a:ext cx="1635384"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(9970, 10, 10, 10, (0.3%))</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102" name="文字方塊 101">
            <a:extLst>
              <a:ext uri="{FF2B5EF4-FFF2-40B4-BE49-F238E27FC236}">
                <a16:creationId xmlns:a16="http://schemas.microsoft.com/office/drawing/2014/main" id="{C44C025A-E9C8-4130-8D2C-C61017AC4E6E}"/>
              </a:ext>
            </a:extLst>
          </p:cNvPr>
          <p:cNvSpPr txBox="1"/>
          <p:nvPr/>
        </p:nvSpPr>
        <p:spPr>
          <a:xfrm>
            <a:off x="6526247" y="5604107"/>
            <a:ext cx="1741182"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(9700, 100, 100, 100, (3%))</a:t>
            </a:r>
            <a:endParaRPr lang="zh-TW" altLang="en-US" sz="1000" dirty="0">
              <a:solidFill>
                <a:schemeClr val="bg1"/>
              </a:solidFill>
              <a:latin typeface="Arial" panose="020B0604020202020204" pitchFamily="34" charset="0"/>
              <a:cs typeface="Arial" panose="020B0604020202020204" pitchFamily="34" charset="0"/>
            </a:endParaRPr>
          </a:p>
        </p:txBody>
      </p:sp>
      <p:graphicFrame>
        <p:nvGraphicFramePr>
          <p:cNvPr id="104" name="物件 103">
            <a:extLst>
              <a:ext uri="{FF2B5EF4-FFF2-40B4-BE49-F238E27FC236}">
                <a16:creationId xmlns:a16="http://schemas.microsoft.com/office/drawing/2014/main" id="{17518F7A-496F-429E-B22E-CE9A7BC4A08E}"/>
              </a:ext>
            </a:extLst>
          </p:cNvPr>
          <p:cNvGraphicFramePr>
            <a:graphicFrameLocks noChangeAspect="1"/>
          </p:cNvGraphicFramePr>
          <p:nvPr>
            <p:extLst>
              <p:ext uri="{D42A27DB-BD31-4B8C-83A1-F6EECF244321}">
                <p14:modId xmlns:p14="http://schemas.microsoft.com/office/powerpoint/2010/main" val="943344864"/>
              </p:ext>
            </p:extLst>
          </p:nvPr>
        </p:nvGraphicFramePr>
        <p:xfrm>
          <a:off x="744538" y="2536403"/>
          <a:ext cx="1213802" cy="425871"/>
        </p:xfrm>
        <a:graphic>
          <a:graphicData uri="http://schemas.openxmlformats.org/presentationml/2006/ole">
            <mc:AlternateContent xmlns:mc="http://schemas.openxmlformats.org/markup-compatibility/2006">
              <mc:Choice xmlns:v="urn:schemas-microsoft-com:vml" Requires="v">
                <p:oleObj spid="_x0000_s3269" name="Equation" r:id="rId15" imgW="1409400" imgH="495000" progId="Equation.DSMT4">
                  <p:embed/>
                </p:oleObj>
              </mc:Choice>
              <mc:Fallback>
                <p:oleObj name="Equation" r:id="rId15" imgW="1409400" imgH="495000" progId="Equation.DSMT4">
                  <p:embed/>
                  <p:pic>
                    <p:nvPicPr>
                      <p:cNvPr id="87" name="物件 86">
                        <a:extLst>
                          <a:ext uri="{FF2B5EF4-FFF2-40B4-BE49-F238E27FC236}">
                            <a16:creationId xmlns:a16="http://schemas.microsoft.com/office/drawing/2014/main" id="{C46B5871-3587-4A39-9883-9470FC7A3A36}"/>
                          </a:ext>
                        </a:extLst>
                      </p:cNvPr>
                      <p:cNvPicPr/>
                      <p:nvPr/>
                    </p:nvPicPr>
                    <p:blipFill>
                      <a:blip r:embed="rId16"/>
                      <a:stretch>
                        <a:fillRect/>
                      </a:stretch>
                    </p:blipFill>
                    <p:spPr>
                      <a:xfrm>
                        <a:off x="744538" y="2536403"/>
                        <a:ext cx="1213802" cy="425871"/>
                      </a:xfrm>
                      <a:prstGeom prst="rect">
                        <a:avLst/>
                      </a:prstGeom>
                    </p:spPr>
                  </p:pic>
                </p:oleObj>
              </mc:Fallback>
            </mc:AlternateContent>
          </a:graphicData>
        </a:graphic>
      </p:graphicFrame>
      <p:sp>
        <p:nvSpPr>
          <p:cNvPr id="105" name="文字方塊 104">
            <a:extLst>
              <a:ext uri="{FF2B5EF4-FFF2-40B4-BE49-F238E27FC236}">
                <a16:creationId xmlns:a16="http://schemas.microsoft.com/office/drawing/2014/main" id="{5852B050-B783-442C-AA80-DD2F0C018D5D}"/>
              </a:ext>
            </a:extLst>
          </p:cNvPr>
          <p:cNvSpPr txBox="1"/>
          <p:nvPr/>
        </p:nvSpPr>
        <p:spPr>
          <a:xfrm>
            <a:off x="8452310" y="1366597"/>
            <a:ext cx="309700"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1.0</a:t>
            </a:r>
            <a:endParaRPr lang="zh-TW" altLang="en-US" sz="700" b="1" dirty="0">
              <a:latin typeface="Arial" panose="020B0604020202020204" pitchFamily="34" charset="0"/>
              <a:cs typeface="Arial" panose="020B0604020202020204" pitchFamily="34" charset="0"/>
            </a:endParaRPr>
          </a:p>
        </p:txBody>
      </p:sp>
      <p:sp>
        <p:nvSpPr>
          <p:cNvPr id="107" name="文字方塊 106">
            <a:extLst>
              <a:ext uri="{FF2B5EF4-FFF2-40B4-BE49-F238E27FC236}">
                <a16:creationId xmlns:a16="http://schemas.microsoft.com/office/drawing/2014/main" id="{7C646E0E-AD6F-42F4-A488-DCE52F5760F8}"/>
              </a:ext>
            </a:extLst>
          </p:cNvPr>
          <p:cNvSpPr txBox="1"/>
          <p:nvPr/>
        </p:nvSpPr>
        <p:spPr>
          <a:xfrm>
            <a:off x="8452310" y="3119428"/>
            <a:ext cx="309701"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0.0</a:t>
            </a:r>
            <a:endParaRPr lang="zh-TW" altLang="en-US" sz="700" b="1" dirty="0">
              <a:latin typeface="Arial" panose="020B0604020202020204" pitchFamily="34" charset="0"/>
              <a:cs typeface="Arial" panose="020B0604020202020204" pitchFamily="34" charset="0"/>
            </a:endParaRPr>
          </a:p>
        </p:txBody>
      </p:sp>
      <p:sp>
        <p:nvSpPr>
          <p:cNvPr id="109" name="文字方塊 108">
            <a:extLst>
              <a:ext uri="{FF2B5EF4-FFF2-40B4-BE49-F238E27FC236}">
                <a16:creationId xmlns:a16="http://schemas.microsoft.com/office/drawing/2014/main" id="{EAC43508-F038-4606-AD5A-875C48CE387E}"/>
              </a:ext>
            </a:extLst>
          </p:cNvPr>
          <p:cNvSpPr txBox="1"/>
          <p:nvPr/>
        </p:nvSpPr>
        <p:spPr>
          <a:xfrm>
            <a:off x="8452310" y="2768861"/>
            <a:ext cx="309701"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0.2</a:t>
            </a:r>
            <a:endParaRPr lang="zh-TW" altLang="en-US" sz="700" b="1" dirty="0">
              <a:latin typeface="Arial" panose="020B0604020202020204" pitchFamily="34" charset="0"/>
              <a:cs typeface="Arial" panose="020B0604020202020204" pitchFamily="34" charset="0"/>
            </a:endParaRPr>
          </a:p>
        </p:txBody>
      </p:sp>
      <p:sp>
        <p:nvSpPr>
          <p:cNvPr id="111" name="文字方塊 110">
            <a:extLst>
              <a:ext uri="{FF2B5EF4-FFF2-40B4-BE49-F238E27FC236}">
                <a16:creationId xmlns:a16="http://schemas.microsoft.com/office/drawing/2014/main" id="{6415A635-A4E4-4AEE-8506-93E562933344}"/>
              </a:ext>
            </a:extLst>
          </p:cNvPr>
          <p:cNvSpPr txBox="1"/>
          <p:nvPr/>
        </p:nvSpPr>
        <p:spPr>
          <a:xfrm>
            <a:off x="8452310" y="2418295"/>
            <a:ext cx="309701"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0.4</a:t>
            </a:r>
            <a:endParaRPr lang="zh-TW" altLang="en-US" sz="700" b="1" dirty="0">
              <a:latin typeface="Arial" panose="020B0604020202020204" pitchFamily="34" charset="0"/>
              <a:cs typeface="Arial" panose="020B0604020202020204" pitchFamily="34" charset="0"/>
            </a:endParaRPr>
          </a:p>
        </p:txBody>
      </p:sp>
      <p:sp>
        <p:nvSpPr>
          <p:cNvPr id="113" name="文字方塊 112">
            <a:extLst>
              <a:ext uri="{FF2B5EF4-FFF2-40B4-BE49-F238E27FC236}">
                <a16:creationId xmlns:a16="http://schemas.microsoft.com/office/drawing/2014/main" id="{91F6D978-6C4D-47CA-87EA-6462BA63288D}"/>
              </a:ext>
            </a:extLst>
          </p:cNvPr>
          <p:cNvSpPr txBox="1"/>
          <p:nvPr/>
        </p:nvSpPr>
        <p:spPr>
          <a:xfrm>
            <a:off x="8452310" y="2067729"/>
            <a:ext cx="309701"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0.6</a:t>
            </a:r>
            <a:endParaRPr lang="zh-TW" altLang="en-US" sz="700" b="1" dirty="0">
              <a:latin typeface="Arial" panose="020B0604020202020204" pitchFamily="34" charset="0"/>
              <a:cs typeface="Arial" panose="020B0604020202020204" pitchFamily="34" charset="0"/>
            </a:endParaRPr>
          </a:p>
        </p:txBody>
      </p:sp>
      <p:sp>
        <p:nvSpPr>
          <p:cNvPr id="115" name="文字方塊 114">
            <a:extLst>
              <a:ext uri="{FF2B5EF4-FFF2-40B4-BE49-F238E27FC236}">
                <a16:creationId xmlns:a16="http://schemas.microsoft.com/office/drawing/2014/main" id="{577A3B69-EF38-4651-BB91-71F5B3B790B8}"/>
              </a:ext>
            </a:extLst>
          </p:cNvPr>
          <p:cNvSpPr txBox="1"/>
          <p:nvPr/>
        </p:nvSpPr>
        <p:spPr>
          <a:xfrm>
            <a:off x="8452310" y="1717163"/>
            <a:ext cx="309701"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0.8</a:t>
            </a:r>
            <a:endParaRPr lang="zh-TW" altLang="en-US" sz="7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5898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2763898"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Data-driven prediction:</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Data distribution</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4</a:t>
            </a:fld>
            <a:endParaRPr lang="zh-TW" altLang="en-US" dirty="0"/>
          </a:p>
        </p:txBody>
      </p:sp>
      <p:pic>
        <p:nvPicPr>
          <p:cNvPr id="5" name="圖片 4" descr="一張含有 文字 的圖片&#10;&#10;自動產生的描述">
            <a:extLst>
              <a:ext uri="{FF2B5EF4-FFF2-40B4-BE49-F238E27FC236}">
                <a16:creationId xmlns:a16="http://schemas.microsoft.com/office/drawing/2014/main" id="{1373C95B-D9F8-47FE-8015-CA1687424A27}"/>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540" y="418922"/>
            <a:ext cx="3543305" cy="3537400"/>
          </a:xfrm>
          <a:prstGeom prst="rect">
            <a:avLst/>
          </a:prstGeom>
        </p:spPr>
      </p:pic>
      <p:pic>
        <p:nvPicPr>
          <p:cNvPr id="8" name="圖片 7" descr="一張含有 文字, 地圖 的圖片&#10;&#10;自動產生的描述">
            <a:extLst>
              <a:ext uri="{FF2B5EF4-FFF2-40B4-BE49-F238E27FC236}">
                <a16:creationId xmlns:a16="http://schemas.microsoft.com/office/drawing/2014/main" id="{BC1DAF71-C908-497B-A5D7-6ED969840FBA}"/>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60114" y="418922"/>
            <a:ext cx="3543305" cy="3537400"/>
          </a:xfrm>
          <a:prstGeom prst="rect">
            <a:avLst/>
          </a:prstGeom>
        </p:spPr>
      </p:pic>
      <p:pic>
        <p:nvPicPr>
          <p:cNvPr id="10" name="圖片 9">
            <a:extLst>
              <a:ext uri="{FF2B5EF4-FFF2-40B4-BE49-F238E27FC236}">
                <a16:creationId xmlns:a16="http://schemas.microsoft.com/office/drawing/2014/main" id="{C78ADD65-22D2-4CEF-AA91-6800131B6638}"/>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97767" y="418922"/>
            <a:ext cx="3543305" cy="3537400"/>
          </a:xfrm>
          <a:prstGeom prst="rect">
            <a:avLst/>
          </a:prstGeom>
        </p:spPr>
      </p:pic>
      <p:pic>
        <p:nvPicPr>
          <p:cNvPr id="12" name="圖片 11" descr="一張含有 籠 的圖片&#10;&#10;自動產生的描述">
            <a:extLst>
              <a:ext uri="{FF2B5EF4-FFF2-40B4-BE49-F238E27FC236}">
                <a16:creationId xmlns:a16="http://schemas.microsoft.com/office/drawing/2014/main" id="{30F7C336-9488-4A5D-85C4-16EEF7D30F0C}"/>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540" y="3290120"/>
            <a:ext cx="3543305" cy="3537400"/>
          </a:xfrm>
          <a:prstGeom prst="rect">
            <a:avLst/>
          </a:prstGeom>
        </p:spPr>
      </p:pic>
      <p:pic>
        <p:nvPicPr>
          <p:cNvPr id="14" name="圖片 13" descr="一張含有 文字, 地圖 的圖片&#10;&#10;自動產生的描述">
            <a:extLst>
              <a:ext uri="{FF2B5EF4-FFF2-40B4-BE49-F238E27FC236}">
                <a16:creationId xmlns:a16="http://schemas.microsoft.com/office/drawing/2014/main" id="{A7838BFC-1C96-4864-9C74-51DBE83E10F5}"/>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60114" y="3290120"/>
            <a:ext cx="3543305" cy="3537400"/>
          </a:xfrm>
          <a:prstGeom prst="rect">
            <a:avLst/>
          </a:prstGeom>
        </p:spPr>
      </p:pic>
      <p:pic>
        <p:nvPicPr>
          <p:cNvPr id="16" name="圖片 15" descr="一張含有 文字, 地圖 的圖片&#10;&#10;自動產生的描述">
            <a:extLst>
              <a:ext uri="{FF2B5EF4-FFF2-40B4-BE49-F238E27FC236}">
                <a16:creationId xmlns:a16="http://schemas.microsoft.com/office/drawing/2014/main" id="{18F4B37D-A4E4-4816-8F8F-2242CCFAC74C}"/>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97767" y="3290120"/>
            <a:ext cx="3543305" cy="3537400"/>
          </a:xfrm>
          <a:prstGeom prst="rect">
            <a:avLst/>
          </a:prstGeom>
        </p:spPr>
      </p:pic>
      <p:sp>
        <p:nvSpPr>
          <p:cNvPr id="18" name="文字方塊 17">
            <a:extLst>
              <a:ext uri="{FF2B5EF4-FFF2-40B4-BE49-F238E27FC236}">
                <a16:creationId xmlns:a16="http://schemas.microsoft.com/office/drawing/2014/main" id="{A5101D5B-02C5-46CE-A94B-B0BF05AB375C}"/>
              </a:ext>
            </a:extLst>
          </p:cNvPr>
          <p:cNvSpPr txBox="1"/>
          <p:nvPr/>
        </p:nvSpPr>
        <p:spPr>
          <a:xfrm>
            <a:off x="566716" y="942142"/>
            <a:ext cx="774571"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Hight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20" name="文字方塊 19">
            <a:extLst>
              <a:ext uri="{FF2B5EF4-FFF2-40B4-BE49-F238E27FC236}">
                <a16:creationId xmlns:a16="http://schemas.microsoft.com/office/drawing/2014/main" id="{348CFF7C-EDC9-4BBD-AA8C-AB6357354F89}"/>
              </a:ext>
            </a:extLst>
          </p:cNvPr>
          <p:cNvSpPr txBox="1"/>
          <p:nvPr/>
        </p:nvSpPr>
        <p:spPr>
          <a:xfrm>
            <a:off x="566716" y="3888542"/>
            <a:ext cx="1146468" cy="369332"/>
          </a:xfrm>
          <a:prstGeom prst="rect">
            <a:avLst/>
          </a:prstGeom>
          <a:noFill/>
        </p:spPr>
        <p:txBody>
          <a:bodyPr wrap="non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cxnSp>
        <p:nvCxnSpPr>
          <p:cNvPr id="22" name="直線接點 21">
            <a:extLst>
              <a:ext uri="{FF2B5EF4-FFF2-40B4-BE49-F238E27FC236}">
                <a16:creationId xmlns:a16="http://schemas.microsoft.com/office/drawing/2014/main" id="{5E2520B4-F322-4461-96DD-DED28A121D5A}"/>
              </a:ext>
            </a:extLst>
          </p:cNvPr>
          <p:cNvCxnSpPr/>
          <p:nvPr/>
        </p:nvCxnSpPr>
        <p:spPr>
          <a:xfrm>
            <a:off x="381028" y="3754120"/>
            <a:ext cx="83756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471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20907593-343C-478E-9538-5B8AB8FB1D01}"/>
              </a:ext>
            </a:extLst>
          </p:cNvPr>
          <p:cNvGrpSpPr/>
          <p:nvPr/>
        </p:nvGrpSpPr>
        <p:grpSpPr>
          <a:xfrm>
            <a:off x="108862" y="3702044"/>
            <a:ext cx="4720038" cy="2699222"/>
            <a:chOff x="-1880485" y="5850328"/>
            <a:chExt cx="5698063" cy="3258521"/>
          </a:xfrm>
        </p:grpSpPr>
        <p:pic>
          <p:nvPicPr>
            <p:cNvPr id="14" name="圖片 13" descr="一張含有 文字, 地圖 的圖片&#10;&#10;自動產生的描述">
              <a:extLst>
                <a:ext uri="{FF2B5EF4-FFF2-40B4-BE49-F238E27FC236}">
                  <a16:creationId xmlns:a16="http://schemas.microsoft.com/office/drawing/2014/main" id="{620C31CB-CE88-4A68-818F-D1263CE7C71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80485" y="5850328"/>
              <a:ext cx="2785851" cy="3258521"/>
            </a:xfrm>
            <a:prstGeom prst="rect">
              <a:avLst/>
            </a:prstGeom>
          </p:spPr>
        </p:pic>
        <p:pic>
          <p:nvPicPr>
            <p:cNvPr id="16" name="圖片 15" descr="一張含有 文字, 地圖 的圖片&#10;&#10;自動產生的描述">
              <a:extLst>
                <a:ext uri="{FF2B5EF4-FFF2-40B4-BE49-F238E27FC236}">
                  <a16:creationId xmlns:a16="http://schemas.microsoft.com/office/drawing/2014/main" id="{C02B5E28-7FF6-4381-92D0-FBC3FD7C00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05369" y="5850328"/>
              <a:ext cx="2912209" cy="3258521"/>
            </a:xfrm>
            <a:prstGeom prst="rect">
              <a:avLst/>
            </a:prstGeom>
          </p:spPr>
        </p:pic>
      </p:grpSp>
      <p:grpSp>
        <p:nvGrpSpPr>
          <p:cNvPr id="21" name="群組 20">
            <a:extLst>
              <a:ext uri="{FF2B5EF4-FFF2-40B4-BE49-F238E27FC236}">
                <a16:creationId xmlns:a16="http://schemas.microsoft.com/office/drawing/2014/main" id="{4E5E82A0-29AB-4E5D-BBC0-3A9D8D64613E}"/>
              </a:ext>
            </a:extLst>
          </p:cNvPr>
          <p:cNvGrpSpPr/>
          <p:nvPr/>
        </p:nvGrpSpPr>
        <p:grpSpPr>
          <a:xfrm>
            <a:off x="108862" y="1036361"/>
            <a:ext cx="4720036" cy="2699222"/>
            <a:chOff x="-6851901" y="-2912077"/>
            <a:chExt cx="5698064" cy="3258521"/>
          </a:xfrm>
        </p:grpSpPr>
        <p:pic>
          <p:nvPicPr>
            <p:cNvPr id="18" name="圖片 17" descr="一張含有 文字 的圖片&#10;&#10;自動產生的描述">
              <a:extLst>
                <a:ext uri="{FF2B5EF4-FFF2-40B4-BE49-F238E27FC236}">
                  <a16:creationId xmlns:a16="http://schemas.microsoft.com/office/drawing/2014/main" id="{EC5051D8-52DB-4478-93A8-6B4917AE56E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066050" y="-2912077"/>
              <a:ext cx="2912213" cy="3258521"/>
            </a:xfrm>
            <a:prstGeom prst="rect">
              <a:avLst/>
            </a:prstGeom>
          </p:spPr>
        </p:pic>
        <p:pic>
          <p:nvPicPr>
            <p:cNvPr id="20" name="圖片 19" descr="一張含有 文字 的圖片&#10;&#10;自動產生的描述">
              <a:extLst>
                <a:ext uri="{FF2B5EF4-FFF2-40B4-BE49-F238E27FC236}">
                  <a16:creationId xmlns:a16="http://schemas.microsoft.com/office/drawing/2014/main" id="{9C39B7FC-0C94-4599-BFAA-4DB1FAE98EC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851901" y="-2912077"/>
              <a:ext cx="2785852" cy="3258521"/>
            </a:xfrm>
            <a:prstGeom prst="rect">
              <a:avLst/>
            </a:prstGeom>
          </p:spPr>
        </p:pic>
      </p:grpSp>
      <p:pic>
        <p:nvPicPr>
          <p:cNvPr id="3" name="圖片 2" descr="一張含有 螢幕擷取畫面 的圖片&#10;&#10;自動產生的描述">
            <a:extLst>
              <a:ext uri="{FF2B5EF4-FFF2-40B4-BE49-F238E27FC236}">
                <a16:creationId xmlns:a16="http://schemas.microsoft.com/office/drawing/2014/main" id="{0E153BF6-03A1-4BE9-9C84-867E9EB5E9B4}"/>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03690" y="4110871"/>
            <a:ext cx="1741182" cy="1739457"/>
          </a:xfrm>
          <a:prstGeom prst="rect">
            <a:avLst/>
          </a:prstGeom>
          <a:ln w="6350">
            <a:solidFill>
              <a:schemeClr val="tx1"/>
            </a:solidFill>
          </a:ln>
        </p:spPr>
      </p:pic>
      <p:pic>
        <p:nvPicPr>
          <p:cNvPr id="10" name="圖片 9" descr="一張含有 螢幕擷取畫面 的圖片&#10;&#10;自動產生的描述">
            <a:extLst>
              <a:ext uri="{FF2B5EF4-FFF2-40B4-BE49-F238E27FC236}">
                <a16:creationId xmlns:a16="http://schemas.microsoft.com/office/drawing/2014/main" id="{AB2ADAEA-3F64-4FC4-81D7-4633B01949AB}"/>
              </a:ext>
            </a:extLst>
          </p:cNvPr>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93194" y="4110871"/>
            <a:ext cx="1762125" cy="1739458"/>
          </a:xfrm>
          <a:prstGeom prst="rect">
            <a:avLst/>
          </a:prstGeom>
          <a:ln w="6350">
            <a:solidFill>
              <a:schemeClr val="tx1"/>
            </a:solidFill>
          </a:ln>
        </p:spPr>
      </p:pic>
      <p:pic>
        <p:nvPicPr>
          <p:cNvPr id="8" name="圖片 7">
            <a:extLst>
              <a:ext uri="{FF2B5EF4-FFF2-40B4-BE49-F238E27FC236}">
                <a16:creationId xmlns:a16="http://schemas.microsoft.com/office/drawing/2014/main" id="{9CF21A2F-366A-4449-9428-0BC1423C5173}"/>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03690" y="1477525"/>
            <a:ext cx="1741182" cy="1740695"/>
          </a:xfrm>
          <a:prstGeom prst="rect">
            <a:avLst/>
          </a:prstGeom>
          <a:ln w="6350">
            <a:solidFill>
              <a:schemeClr val="tx1"/>
            </a:solidFill>
          </a:ln>
        </p:spPr>
      </p:pic>
      <p:pic>
        <p:nvPicPr>
          <p:cNvPr id="12" name="圖片 11" descr="一張含有 螢幕擷取畫面 的圖片&#10;&#10;自動產生的描述">
            <a:extLst>
              <a:ext uri="{FF2B5EF4-FFF2-40B4-BE49-F238E27FC236}">
                <a16:creationId xmlns:a16="http://schemas.microsoft.com/office/drawing/2014/main" id="{54B9F58C-7C3C-4C73-A31A-232AE1E85B1F}"/>
              </a:ext>
            </a:extLst>
          </p:cNvPr>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88276" y="1477527"/>
            <a:ext cx="1741182" cy="1740694"/>
          </a:xfrm>
          <a:prstGeom prst="rect">
            <a:avLst/>
          </a:prstGeom>
          <a:ln w="6350">
            <a:solidFill>
              <a:schemeClr val="tx1"/>
            </a:solidFill>
          </a:ln>
        </p:spPr>
      </p:pic>
      <p:pic>
        <p:nvPicPr>
          <p:cNvPr id="24" name="圖片 23">
            <a:extLst>
              <a:ext uri="{FF2B5EF4-FFF2-40B4-BE49-F238E27FC236}">
                <a16:creationId xmlns:a16="http://schemas.microsoft.com/office/drawing/2014/main" id="{2525369A-D3BE-4904-A669-0F00A5643B70}"/>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398723" y="1200909"/>
            <a:ext cx="285751" cy="2265924"/>
          </a:xfrm>
          <a:prstGeom prst="rect">
            <a:avLst/>
          </a:prstGeom>
        </p:spPr>
      </p:pic>
      <p:sp>
        <p:nvSpPr>
          <p:cNvPr id="116" name="矩形 115">
            <a:extLst>
              <a:ext uri="{FF2B5EF4-FFF2-40B4-BE49-F238E27FC236}">
                <a16:creationId xmlns:a16="http://schemas.microsoft.com/office/drawing/2014/main" id="{4579D693-B99E-4A59-811B-DC61AD73B71C}"/>
              </a:ext>
            </a:extLst>
          </p:cNvPr>
          <p:cNvSpPr/>
          <p:nvPr/>
        </p:nvSpPr>
        <p:spPr>
          <a:xfrm>
            <a:off x="8539163" y="1366597"/>
            <a:ext cx="222847" cy="196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40</a:t>
            </a:fld>
            <a:endParaRPr lang="zh-TW" altLang="en-US" dirty="0"/>
          </a:p>
        </p:txBody>
      </p:sp>
      <p:sp>
        <p:nvSpPr>
          <p:cNvPr id="4" name="矩形 3">
            <a:extLst>
              <a:ext uri="{FF2B5EF4-FFF2-40B4-BE49-F238E27FC236}">
                <a16:creationId xmlns:a16="http://schemas.microsoft.com/office/drawing/2014/main" id="{BAC9B867-9C8F-4613-8A9A-6E0EF7138B6A}"/>
              </a:ext>
            </a:extLst>
          </p:cNvPr>
          <p:cNvSpPr/>
          <p:nvPr/>
        </p:nvSpPr>
        <p:spPr>
          <a:xfrm>
            <a:off x="311178" y="85968"/>
            <a:ext cx="3837910"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MLPr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a:t>
            </a: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isomap</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+ 16*4):</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(predict velocity = 1000)</a:t>
            </a:r>
          </a:p>
        </p:txBody>
      </p:sp>
      <p:pic>
        <p:nvPicPr>
          <p:cNvPr id="65" name="圖片 64">
            <a:extLst>
              <a:ext uri="{FF2B5EF4-FFF2-40B4-BE49-F238E27FC236}">
                <a16:creationId xmlns:a16="http://schemas.microsoft.com/office/drawing/2014/main" id="{2B319742-6213-4B0F-B731-36DAF9EF4BB0}"/>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398723" y="3825619"/>
            <a:ext cx="285751" cy="2265924"/>
          </a:xfrm>
          <a:prstGeom prst="rect">
            <a:avLst/>
          </a:prstGeom>
        </p:spPr>
      </p:pic>
      <p:sp>
        <p:nvSpPr>
          <p:cNvPr id="83" name="文字方塊 82">
            <a:extLst>
              <a:ext uri="{FF2B5EF4-FFF2-40B4-BE49-F238E27FC236}">
                <a16:creationId xmlns:a16="http://schemas.microsoft.com/office/drawing/2014/main" id="{2A8EB724-1EE8-4847-8D28-5071264F13CD}"/>
              </a:ext>
            </a:extLst>
          </p:cNvPr>
          <p:cNvSpPr txBox="1"/>
          <p:nvPr/>
        </p:nvSpPr>
        <p:spPr>
          <a:xfrm>
            <a:off x="691690" y="1101812"/>
            <a:ext cx="1777190"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85" name="文字方塊 84">
            <a:extLst>
              <a:ext uri="{FF2B5EF4-FFF2-40B4-BE49-F238E27FC236}">
                <a16:creationId xmlns:a16="http://schemas.microsoft.com/office/drawing/2014/main" id="{4A0227C2-0108-45A0-81B4-625818E52BDF}"/>
              </a:ext>
            </a:extLst>
          </p:cNvPr>
          <p:cNvSpPr txBox="1"/>
          <p:nvPr/>
        </p:nvSpPr>
        <p:spPr>
          <a:xfrm>
            <a:off x="691689" y="3733919"/>
            <a:ext cx="1777191"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sp>
        <p:nvSpPr>
          <p:cNvPr id="90" name="文字方塊 89">
            <a:extLst>
              <a:ext uri="{FF2B5EF4-FFF2-40B4-BE49-F238E27FC236}">
                <a16:creationId xmlns:a16="http://schemas.microsoft.com/office/drawing/2014/main" id="{1B21CC21-65E6-4805-9242-214C75C945D1}"/>
              </a:ext>
            </a:extLst>
          </p:cNvPr>
          <p:cNvSpPr txBox="1"/>
          <p:nvPr/>
        </p:nvSpPr>
        <p:spPr>
          <a:xfrm>
            <a:off x="2949940" y="2973236"/>
            <a:ext cx="1494320"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(9997, 1, 1, 1, (0.03%))</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2" name="文字方塊 91">
            <a:extLst>
              <a:ext uri="{FF2B5EF4-FFF2-40B4-BE49-F238E27FC236}">
                <a16:creationId xmlns:a16="http://schemas.microsoft.com/office/drawing/2014/main" id="{A8E2FAE8-D509-4020-8547-73D95A3C4721}"/>
              </a:ext>
            </a:extLst>
          </p:cNvPr>
          <p:cNvSpPr txBox="1"/>
          <p:nvPr/>
        </p:nvSpPr>
        <p:spPr>
          <a:xfrm>
            <a:off x="4709488" y="2973236"/>
            <a:ext cx="1635384"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(9970, 10, 10, 10, (0.3%))</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94" name="文字方塊 93">
            <a:extLst>
              <a:ext uri="{FF2B5EF4-FFF2-40B4-BE49-F238E27FC236}">
                <a16:creationId xmlns:a16="http://schemas.microsoft.com/office/drawing/2014/main" id="{6477CA33-BFE1-4975-A1E8-DAFCC952F8A7}"/>
              </a:ext>
            </a:extLst>
          </p:cNvPr>
          <p:cNvSpPr txBox="1"/>
          <p:nvPr/>
        </p:nvSpPr>
        <p:spPr>
          <a:xfrm>
            <a:off x="6514137" y="2973235"/>
            <a:ext cx="1741182"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(9700, 100, 100, 100, (3%))</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100" name="文字方塊 99">
            <a:extLst>
              <a:ext uri="{FF2B5EF4-FFF2-40B4-BE49-F238E27FC236}">
                <a16:creationId xmlns:a16="http://schemas.microsoft.com/office/drawing/2014/main" id="{8283AA92-CB26-43FC-820B-A0B12D47208D}"/>
              </a:ext>
            </a:extLst>
          </p:cNvPr>
          <p:cNvSpPr txBox="1"/>
          <p:nvPr/>
        </p:nvSpPr>
        <p:spPr>
          <a:xfrm>
            <a:off x="4721598" y="5604108"/>
            <a:ext cx="1635384"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(9970, 10, 10, 10, (0.3%))</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102" name="文字方塊 101">
            <a:extLst>
              <a:ext uri="{FF2B5EF4-FFF2-40B4-BE49-F238E27FC236}">
                <a16:creationId xmlns:a16="http://schemas.microsoft.com/office/drawing/2014/main" id="{C44C025A-E9C8-4130-8D2C-C61017AC4E6E}"/>
              </a:ext>
            </a:extLst>
          </p:cNvPr>
          <p:cNvSpPr txBox="1"/>
          <p:nvPr/>
        </p:nvSpPr>
        <p:spPr>
          <a:xfrm>
            <a:off x="6526247" y="5604107"/>
            <a:ext cx="1741182" cy="246221"/>
          </a:xfrm>
          <a:prstGeom prst="rect">
            <a:avLst/>
          </a:prstGeom>
          <a:noFill/>
        </p:spPr>
        <p:txBody>
          <a:bodyPr wrap="none" rtlCol="0">
            <a:spAutoFit/>
          </a:bodyPr>
          <a:lstStyle/>
          <a:p>
            <a:pPr algn="r"/>
            <a:r>
              <a:rPr lang="en-US" altLang="zh-TW" sz="1000" dirty="0">
                <a:solidFill>
                  <a:schemeClr val="bg1"/>
                </a:solidFill>
                <a:latin typeface="Arial" panose="020B0604020202020204" pitchFamily="34" charset="0"/>
                <a:cs typeface="Arial" panose="020B0604020202020204" pitchFamily="34" charset="0"/>
              </a:rPr>
              <a:t>(9700, 100, 100, 100, (3%))</a:t>
            </a:r>
            <a:endParaRPr lang="zh-TW" altLang="en-US" sz="1000" dirty="0">
              <a:solidFill>
                <a:schemeClr val="bg1"/>
              </a:solidFill>
              <a:latin typeface="Arial" panose="020B0604020202020204" pitchFamily="34" charset="0"/>
              <a:cs typeface="Arial" panose="020B0604020202020204" pitchFamily="34" charset="0"/>
            </a:endParaRPr>
          </a:p>
        </p:txBody>
      </p:sp>
      <p:sp>
        <p:nvSpPr>
          <p:cNvPr id="105" name="文字方塊 104">
            <a:extLst>
              <a:ext uri="{FF2B5EF4-FFF2-40B4-BE49-F238E27FC236}">
                <a16:creationId xmlns:a16="http://schemas.microsoft.com/office/drawing/2014/main" id="{5852B050-B783-442C-AA80-DD2F0C018D5D}"/>
              </a:ext>
            </a:extLst>
          </p:cNvPr>
          <p:cNvSpPr txBox="1"/>
          <p:nvPr/>
        </p:nvSpPr>
        <p:spPr>
          <a:xfrm>
            <a:off x="8452310" y="1366597"/>
            <a:ext cx="309700"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1.0</a:t>
            </a:r>
            <a:endParaRPr lang="zh-TW" altLang="en-US" sz="700" b="1" dirty="0">
              <a:latin typeface="Arial" panose="020B0604020202020204" pitchFamily="34" charset="0"/>
              <a:cs typeface="Arial" panose="020B0604020202020204" pitchFamily="34" charset="0"/>
            </a:endParaRPr>
          </a:p>
        </p:txBody>
      </p:sp>
      <p:sp>
        <p:nvSpPr>
          <p:cNvPr id="107" name="文字方塊 106">
            <a:extLst>
              <a:ext uri="{FF2B5EF4-FFF2-40B4-BE49-F238E27FC236}">
                <a16:creationId xmlns:a16="http://schemas.microsoft.com/office/drawing/2014/main" id="{7C646E0E-AD6F-42F4-A488-DCE52F5760F8}"/>
              </a:ext>
            </a:extLst>
          </p:cNvPr>
          <p:cNvSpPr txBox="1"/>
          <p:nvPr/>
        </p:nvSpPr>
        <p:spPr>
          <a:xfrm>
            <a:off x="8452310" y="3119428"/>
            <a:ext cx="309701"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0.0</a:t>
            </a:r>
            <a:endParaRPr lang="zh-TW" altLang="en-US" sz="700" b="1" dirty="0">
              <a:latin typeface="Arial" panose="020B0604020202020204" pitchFamily="34" charset="0"/>
              <a:cs typeface="Arial" panose="020B0604020202020204" pitchFamily="34" charset="0"/>
            </a:endParaRPr>
          </a:p>
        </p:txBody>
      </p:sp>
      <p:sp>
        <p:nvSpPr>
          <p:cNvPr id="109" name="文字方塊 108">
            <a:extLst>
              <a:ext uri="{FF2B5EF4-FFF2-40B4-BE49-F238E27FC236}">
                <a16:creationId xmlns:a16="http://schemas.microsoft.com/office/drawing/2014/main" id="{EAC43508-F038-4606-AD5A-875C48CE387E}"/>
              </a:ext>
            </a:extLst>
          </p:cNvPr>
          <p:cNvSpPr txBox="1"/>
          <p:nvPr/>
        </p:nvSpPr>
        <p:spPr>
          <a:xfrm>
            <a:off x="8452310" y="2768861"/>
            <a:ext cx="309701"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0.2</a:t>
            </a:r>
            <a:endParaRPr lang="zh-TW" altLang="en-US" sz="700" b="1" dirty="0">
              <a:latin typeface="Arial" panose="020B0604020202020204" pitchFamily="34" charset="0"/>
              <a:cs typeface="Arial" panose="020B0604020202020204" pitchFamily="34" charset="0"/>
            </a:endParaRPr>
          </a:p>
        </p:txBody>
      </p:sp>
      <p:sp>
        <p:nvSpPr>
          <p:cNvPr id="111" name="文字方塊 110">
            <a:extLst>
              <a:ext uri="{FF2B5EF4-FFF2-40B4-BE49-F238E27FC236}">
                <a16:creationId xmlns:a16="http://schemas.microsoft.com/office/drawing/2014/main" id="{6415A635-A4E4-4AEE-8506-93E562933344}"/>
              </a:ext>
            </a:extLst>
          </p:cNvPr>
          <p:cNvSpPr txBox="1"/>
          <p:nvPr/>
        </p:nvSpPr>
        <p:spPr>
          <a:xfrm>
            <a:off x="8452310" y="2418295"/>
            <a:ext cx="309701"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0.4</a:t>
            </a:r>
            <a:endParaRPr lang="zh-TW" altLang="en-US" sz="700" b="1" dirty="0">
              <a:latin typeface="Arial" panose="020B0604020202020204" pitchFamily="34" charset="0"/>
              <a:cs typeface="Arial" panose="020B0604020202020204" pitchFamily="34" charset="0"/>
            </a:endParaRPr>
          </a:p>
        </p:txBody>
      </p:sp>
      <p:sp>
        <p:nvSpPr>
          <p:cNvPr id="113" name="文字方塊 112">
            <a:extLst>
              <a:ext uri="{FF2B5EF4-FFF2-40B4-BE49-F238E27FC236}">
                <a16:creationId xmlns:a16="http://schemas.microsoft.com/office/drawing/2014/main" id="{91F6D978-6C4D-47CA-87EA-6462BA63288D}"/>
              </a:ext>
            </a:extLst>
          </p:cNvPr>
          <p:cNvSpPr txBox="1"/>
          <p:nvPr/>
        </p:nvSpPr>
        <p:spPr>
          <a:xfrm>
            <a:off x="8452310" y="2067729"/>
            <a:ext cx="309701"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0.6</a:t>
            </a:r>
            <a:endParaRPr lang="zh-TW" altLang="en-US" sz="700" b="1" dirty="0">
              <a:latin typeface="Arial" panose="020B0604020202020204" pitchFamily="34" charset="0"/>
              <a:cs typeface="Arial" panose="020B0604020202020204" pitchFamily="34" charset="0"/>
            </a:endParaRPr>
          </a:p>
        </p:txBody>
      </p:sp>
      <p:sp>
        <p:nvSpPr>
          <p:cNvPr id="115" name="文字方塊 114">
            <a:extLst>
              <a:ext uri="{FF2B5EF4-FFF2-40B4-BE49-F238E27FC236}">
                <a16:creationId xmlns:a16="http://schemas.microsoft.com/office/drawing/2014/main" id="{577A3B69-EF38-4651-BB91-71F5B3B790B8}"/>
              </a:ext>
            </a:extLst>
          </p:cNvPr>
          <p:cNvSpPr txBox="1"/>
          <p:nvPr/>
        </p:nvSpPr>
        <p:spPr>
          <a:xfrm>
            <a:off x="8452310" y="1717163"/>
            <a:ext cx="309701" cy="200055"/>
          </a:xfrm>
          <a:prstGeom prst="rect">
            <a:avLst/>
          </a:prstGeom>
          <a:noFill/>
        </p:spPr>
        <p:txBody>
          <a:bodyPr wrap="none" rtlCol="0">
            <a:spAutoFit/>
          </a:bodyPr>
          <a:lstStyle/>
          <a:p>
            <a:pPr algn="ctr"/>
            <a:r>
              <a:rPr lang="en-US" altLang="zh-TW" sz="700" b="1" dirty="0">
                <a:latin typeface="Arial" panose="020B0604020202020204" pitchFamily="34" charset="0"/>
                <a:cs typeface="Arial" panose="020B0604020202020204" pitchFamily="34" charset="0"/>
              </a:rPr>
              <a:t>0.8</a:t>
            </a:r>
            <a:endParaRPr lang="zh-TW" altLang="en-US" sz="700" b="1" dirty="0">
              <a:latin typeface="Arial" panose="020B0604020202020204" pitchFamily="34" charset="0"/>
              <a:cs typeface="Arial" panose="020B0604020202020204" pitchFamily="34" charset="0"/>
            </a:endParaRPr>
          </a:p>
        </p:txBody>
      </p:sp>
      <p:sp>
        <p:nvSpPr>
          <p:cNvPr id="23" name="文字方塊 22">
            <a:extLst>
              <a:ext uri="{FF2B5EF4-FFF2-40B4-BE49-F238E27FC236}">
                <a16:creationId xmlns:a16="http://schemas.microsoft.com/office/drawing/2014/main" id="{A780EF42-BBB6-4D8A-85AD-2F2408D4C56A}"/>
              </a:ext>
            </a:extLst>
          </p:cNvPr>
          <p:cNvSpPr txBox="1"/>
          <p:nvPr/>
        </p:nvSpPr>
        <p:spPr>
          <a:xfrm>
            <a:off x="648674" y="1536595"/>
            <a:ext cx="1715534" cy="215444"/>
          </a:xfrm>
          <a:prstGeom prst="rect">
            <a:avLst/>
          </a:prstGeom>
          <a:noFill/>
        </p:spPr>
        <p:txBody>
          <a:bodyPr wrap="none" rtlCol="0">
            <a:spAutoFit/>
          </a:bodyPr>
          <a:lstStyle/>
          <a:p>
            <a:pPr algn="ctr"/>
            <a:r>
              <a:rPr lang="en-US" altLang="zh-TW" sz="800" dirty="0" err="1">
                <a:latin typeface="Arial" panose="020B0604020202020204" pitchFamily="34" charset="0"/>
                <a:cs typeface="Arial" panose="020B0604020202020204" pitchFamily="34" charset="0"/>
              </a:rPr>
              <a:t>MLPr</a:t>
            </a:r>
            <a:r>
              <a:rPr lang="en-US" altLang="zh-TW" sz="800" dirty="0">
                <a:latin typeface="Arial" panose="020B0604020202020204" pitchFamily="34" charset="0"/>
                <a:cs typeface="Arial" panose="020B0604020202020204" pitchFamily="34" charset="0"/>
              </a:rPr>
              <a:t> (</a:t>
            </a:r>
            <a:r>
              <a:rPr lang="en-US" altLang="zh-TW" sz="800" dirty="0" err="1">
                <a:latin typeface="Arial" panose="020B0604020202020204" pitchFamily="34" charset="0"/>
                <a:cs typeface="Arial" panose="020B0604020202020204" pitchFamily="34" charset="0"/>
              </a:rPr>
              <a:t>isomap</a:t>
            </a:r>
            <a:r>
              <a:rPr lang="en-US" altLang="zh-TW" sz="800" dirty="0">
                <a:latin typeface="Arial" panose="020B0604020202020204" pitchFamily="34" charset="0"/>
                <a:cs typeface="Arial" panose="020B0604020202020204" pitchFamily="34" charset="0"/>
              </a:rPr>
              <a:t> + 16*4, w/o outlier)</a:t>
            </a:r>
            <a:endParaRPr lang="zh-TW" altLang="en-US" sz="800" dirty="0">
              <a:latin typeface="Arial" panose="020B0604020202020204" pitchFamily="34" charset="0"/>
              <a:cs typeface="Arial" panose="020B0604020202020204" pitchFamily="34" charset="0"/>
            </a:endParaRPr>
          </a:p>
        </p:txBody>
      </p:sp>
      <p:sp>
        <p:nvSpPr>
          <p:cNvPr id="25" name="文字方塊 24">
            <a:extLst>
              <a:ext uri="{FF2B5EF4-FFF2-40B4-BE49-F238E27FC236}">
                <a16:creationId xmlns:a16="http://schemas.microsoft.com/office/drawing/2014/main" id="{6174842C-55EB-4E7F-BA4E-D049BAC062D3}"/>
              </a:ext>
            </a:extLst>
          </p:cNvPr>
          <p:cNvSpPr txBox="1"/>
          <p:nvPr/>
        </p:nvSpPr>
        <p:spPr>
          <a:xfrm>
            <a:off x="2657960" y="1538993"/>
            <a:ext cx="1704313" cy="215444"/>
          </a:xfrm>
          <a:prstGeom prst="rect">
            <a:avLst/>
          </a:prstGeom>
          <a:noFill/>
        </p:spPr>
        <p:txBody>
          <a:bodyPr wrap="none" rtlCol="0">
            <a:spAutoFit/>
          </a:bodyPr>
          <a:lstStyle/>
          <a:p>
            <a:pPr algn="ctr"/>
            <a:r>
              <a:rPr lang="en-US" altLang="zh-TW" sz="800" dirty="0" err="1">
                <a:latin typeface="Arial" panose="020B0604020202020204" pitchFamily="34" charset="0"/>
                <a:cs typeface="Arial" panose="020B0604020202020204" pitchFamily="34" charset="0"/>
              </a:rPr>
              <a:t>MLPr</a:t>
            </a:r>
            <a:r>
              <a:rPr lang="en-US" altLang="zh-TW" sz="800" dirty="0">
                <a:latin typeface="Arial" panose="020B0604020202020204" pitchFamily="34" charset="0"/>
                <a:cs typeface="Arial" panose="020B0604020202020204" pitchFamily="34" charset="0"/>
              </a:rPr>
              <a:t> (</a:t>
            </a:r>
            <a:r>
              <a:rPr lang="en-US" altLang="zh-TW" sz="800" dirty="0" err="1">
                <a:latin typeface="Arial" panose="020B0604020202020204" pitchFamily="34" charset="0"/>
                <a:cs typeface="Arial" panose="020B0604020202020204" pitchFamily="34" charset="0"/>
              </a:rPr>
              <a:t>isomap</a:t>
            </a:r>
            <a:r>
              <a:rPr lang="en-US" altLang="zh-TW" sz="800" dirty="0">
                <a:latin typeface="Arial" panose="020B0604020202020204" pitchFamily="34" charset="0"/>
                <a:cs typeface="Arial" panose="020B0604020202020204" pitchFamily="34" charset="0"/>
              </a:rPr>
              <a:t> + 16*4, 3% outlier)</a:t>
            </a:r>
            <a:endParaRPr lang="zh-TW" altLang="en-US" sz="800" dirty="0">
              <a:latin typeface="Arial" panose="020B0604020202020204" pitchFamily="34" charset="0"/>
              <a:cs typeface="Arial" panose="020B0604020202020204" pitchFamily="34" charset="0"/>
            </a:endParaRPr>
          </a:p>
        </p:txBody>
      </p:sp>
      <p:sp>
        <p:nvSpPr>
          <p:cNvPr id="27" name="文字方塊 26">
            <a:extLst>
              <a:ext uri="{FF2B5EF4-FFF2-40B4-BE49-F238E27FC236}">
                <a16:creationId xmlns:a16="http://schemas.microsoft.com/office/drawing/2014/main" id="{C6DD2687-C98A-4B4D-98EC-8937954FEBA0}"/>
              </a:ext>
            </a:extLst>
          </p:cNvPr>
          <p:cNvSpPr txBox="1"/>
          <p:nvPr/>
        </p:nvSpPr>
        <p:spPr>
          <a:xfrm>
            <a:off x="688903" y="4216158"/>
            <a:ext cx="1715534" cy="215444"/>
          </a:xfrm>
          <a:prstGeom prst="rect">
            <a:avLst/>
          </a:prstGeom>
          <a:noFill/>
        </p:spPr>
        <p:txBody>
          <a:bodyPr wrap="none" rtlCol="0">
            <a:spAutoFit/>
          </a:bodyPr>
          <a:lstStyle/>
          <a:p>
            <a:pPr algn="ctr"/>
            <a:r>
              <a:rPr lang="en-US" altLang="zh-TW" sz="800" dirty="0" err="1">
                <a:latin typeface="Arial" panose="020B0604020202020204" pitchFamily="34" charset="0"/>
                <a:cs typeface="Arial" panose="020B0604020202020204" pitchFamily="34" charset="0"/>
              </a:rPr>
              <a:t>MLPr</a:t>
            </a:r>
            <a:r>
              <a:rPr lang="en-US" altLang="zh-TW" sz="800" dirty="0">
                <a:latin typeface="Arial" panose="020B0604020202020204" pitchFamily="34" charset="0"/>
                <a:cs typeface="Arial" panose="020B0604020202020204" pitchFamily="34" charset="0"/>
              </a:rPr>
              <a:t> (</a:t>
            </a:r>
            <a:r>
              <a:rPr lang="en-US" altLang="zh-TW" sz="800" dirty="0" err="1">
                <a:latin typeface="Arial" panose="020B0604020202020204" pitchFamily="34" charset="0"/>
                <a:cs typeface="Arial" panose="020B0604020202020204" pitchFamily="34" charset="0"/>
              </a:rPr>
              <a:t>isomap</a:t>
            </a:r>
            <a:r>
              <a:rPr lang="en-US" altLang="zh-TW" sz="800" dirty="0">
                <a:latin typeface="Arial" panose="020B0604020202020204" pitchFamily="34" charset="0"/>
                <a:cs typeface="Arial" panose="020B0604020202020204" pitchFamily="34" charset="0"/>
              </a:rPr>
              <a:t> + 16*4, w/o outlier)</a:t>
            </a:r>
            <a:endParaRPr lang="zh-TW" altLang="en-US" sz="800" dirty="0">
              <a:latin typeface="Arial" panose="020B0604020202020204" pitchFamily="34" charset="0"/>
              <a:cs typeface="Arial" panose="020B0604020202020204" pitchFamily="34" charset="0"/>
            </a:endParaRPr>
          </a:p>
        </p:txBody>
      </p:sp>
      <p:sp>
        <p:nvSpPr>
          <p:cNvPr id="28" name="文字方塊 27">
            <a:extLst>
              <a:ext uri="{FF2B5EF4-FFF2-40B4-BE49-F238E27FC236}">
                <a16:creationId xmlns:a16="http://schemas.microsoft.com/office/drawing/2014/main" id="{F76E966F-9A26-4B51-BD33-5D2C701BB3DA}"/>
              </a:ext>
            </a:extLst>
          </p:cNvPr>
          <p:cNvSpPr txBox="1"/>
          <p:nvPr/>
        </p:nvSpPr>
        <p:spPr>
          <a:xfrm>
            <a:off x="2698189" y="4218556"/>
            <a:ext cx="1704313" cy="215444"/>
          </a:xfrm>
          <a:prstGeom prst="rect">
            <a:avLst/>
          </a:prstGeom>
          <a:noFill/>
        </p:spPr>
        <p:txBody>
          <a:bodyPr wrap="none" rtlCol="0">
            <a:spAutoFit/>
          </a:bodyPr>
          <a:lstStyle/>
          <a:p>
            <a:pPr algn="ctr"/>
            <a:r>
              <a:rPr lang="en-US" altLang="zh-TW" sz="800" dirty="0" err="1">
                <a:latin typeface="Arial" panose="020B0604020202020204" pitchFamily="34" charset="0"/>
                <a:cs typeface="Arial" panose="020B0604020202020204" pitchFamily="34" charset="0"/>
              </a:rPr>
              <a:t>MLPr</a:t>
            </a:r>
            <a:r>
              <a:rPr lang="en-US" altLang="zh-TW" sz="800" dirty="0">
                <a:latin typeface="Arial" panose="020B0604020202020204" pitchFamily="34" charset="0"/>
                <a:cs typeface="Arial" panose="020B0604020202020204" pitchFamily="34" charset="0"/>
              </a:rPr>
              <a:t> (</a:t>
            </a:r>
            <a:r>
              <a:rPr lang="en-US" altLang="zh-TW" sz="800" dirty="0" err="1">
                <a:latin typeface="Arial" panose="020B0604020202020204" pitchFamily="34" charset="0"/>
                <a:cs typeface="Arial" panose="020B0604020202020204" pitchFamily="34" charset="0"/>
              </a:rPr>
              <a:t>isomap</a:t>
            </a:r>
            <a:r>
              <a:rPr lang="en-US" altLang="zh-TW" sz="800" dirty="0">
                <a:latin typeface="Arial" panose="020B0604020202020204" pitchFamily="34" charset="0"/>
                <a:cs typeface="Arial" panose="020B0604020202020204" pitchFamily="34" charset="0"/>
              </a:rPr>
              <a:t> + 16*4, 3% outlier)</a:t>
            </a:r>
            <a:endParaRPr lang="zh-TW" alt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0264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群組 37">
            <a:extLst>
              <a:ext uri="{FF2B5EF4-FFF2-40B4-BE49-F238E27FC236}">
                <a16:creationId xmlns:a16="http://schemas.microsoft.com/office/drawing/2014/main" id="{50A9A0E7-F0AD-4493-9F15-6416CE940E89}"/>
              </a:ext>
            </a:extLst>
          </p:cNvPr>
          <p:cNvGrpSpPr/>
          <p:nvPr/>
        </p:nvGrpSpPr>
        <p:grpSpPr>
          <a:xfrm>
            <a:off x="351960" y="4168286"/>
            <a:ext cx="8459668" cy="1451942"/>
            <a:chOff x="395506" y="4124744"/>
            <a:chExt cx="8459668" cy="1451942"/>
          </a:xfrm>
        </p:grpSpPr>
        <p:pic>
          <p:nvPicPr>
            <p:cNvPr id="33" name="圖片 32" descr="一張含有 螢幕擷取畫面 的圖片&#10;&#10;自動產生的描述">
              <a:extLst>
                <a:ext uri="{FF2B5EF4-FFF2-40B4-BE49-F238E27FC236}">
                  <a16:creationId xmlns:a16="http://schemas.microsoft.com/office/drawing/2014/main" id="{D44A974C-8BE3-48D3-ABD5-EE47CBAA6EE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14713" y="4130485"/>
              <a:ext cx="1440461" cy="1440461"/>
            </a:xfrm>
            <a:custGeom>
              <a:avLst/>
              <a:gdLst>
                <a:gd name="connsiteX0" fmla="*/ 0 w 1733261"/>
                <a:gd name="connsiteY0" fmla="*/ 0 h 1733261"/>
                <a:gd name="connsiteX1" fmla="*/ 1733261 w 1733261"/>
                <a:gd name="connsiteY1" fmla="*/ 0 h 1733261"/>
                <a:gd name="connsiteX2" fmla="*/ 1733261 w 1733261"/>
                <a:gd name="connsiteY2" fmla="*/ 1733261 h 1733261"/>
                <a:gd name="connsiteX3" fmla="*/ 0 w 1733261"/>
                <a:gd name="connsiteY3" fmla="*/ 1733261 h 1733261"/>
              </a:gdLst>
              <a:ahLst/>
              <a:cxnLst>
                <a:cxn ang="0">
                  <a:pos x="connsiteX0" y="connsiteY0"/>
                </a:cxn>
                <a:cxn ang="0">
                  <a:pos x="connsiteX1" y="connsiteY1"/>
                </a:cxn>
                <a:cxn ang="0">
                  <a:pos x="connsiteX2" y="connsiteY2"/>
                </a:cxn>
                <a:cxn ang="0">
                  <a:pos x="connsiteX3" y="connsiteY3"/>
                </a:cxn>
              </a:cxnLst>
              <a:rect l="l" t="t" r="r" b="b"/>
              <a:pathLst>
                <a:path w="1733261" h="1733261">
                  <a:moveTo>
                    <a:pt x="0" y="0"/>
                  </a:moveTo>
                  <a:lnTo>
                    <a:pt x="1733261" y="0"/>
                  </a:lnTo>
                  <a:lnTo>
                    <a:pt x="1733261" y="1733261"/>
                  </a:lnTo>
                  <a:lnTo>
                    <a:pt x="0" y="1733261"/>
                  </a:lnTo>
                  <a:close/>
                </a:path>
              </a:pathLst>
            </a:custGeom>
            <a:ln w="6350">
              <a:solidFill>
                <a:schemeClr val="tx1"/>
              </a:solidFill>
            </a:ln>
          </p:spPr>
        </p:pic>
        <p:pic>
          <p:nvPicPr>
            <p:cNvPr id="36" name="圖片 35">
              <a:extLst>
                <a:ext uri="{FF2B5EF4-FFF2-40B4-BE49-F238E27FC236}">
                  <a16:creationId xmlns:a16="http://schemas.microsoft.com/office/drawing/2014/main" id="{D44167F9-DB44-4016-8AE4-64F5AA48F972}"/>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95506" y="4130485"/>
              <a:ext cx="1440461" cy="1440461"/>
            </a:xfrm>
            <a:custGeom>
              <a:avLst/>
              <a:gdLst>
                <a:gd name="connsiteX0" fmla="*/ 0 w 1733261"/>
                <a:gd name="connsiteY0" fmla="*/ 0 h 1733261"/>
                <a:gd name="connsiteX1" fmla="*/ 1733261 w 1733261"/>
                <a:gd name="connsiteY1" fmla="*/ 0 h 1733261"/>
                <a:gd name="connsiteX2" fmla="*/ 1733261 w 1733261"/>
                <a:gd name="connsiteY2" fmla="*/ 1733261 h 1733261"/>
                <a:gd name="connsiteX3" fmla="*/ 0 w 1733261"/>
                <a:gd name="connsiteY3" fmla="*/ 1733261 h 1733261"/>
              </a:gdLst>
              <a:ahLst/>
              <a:cxnLst>
                <a:cxn ang="0">
                  <a:pos x="connsiteX0" y="connsiteY0"/>
                </a:cxn>
                <a:cxn ang="0">
                  <a:pos x="connsiteX1" y="connsiteY1"/>
                </a:cxn>
                <a:cxn ang="0">
                  <a:pos x="connsiteX2" y="connsiteY2"/>
                </a:cxn>
                <a:cxn ang="0">
                  <a:pos x="connsiteX3" y="connsiteY3"/>
                </a:cxn>
              </a:cxnLst>
              <a:rect l="l" t="t" r="r" b="b"/>
              <a:pathLst>
                <a:path w="1733261" h="1733261">
                  <a:moveTo>
                    <a:pt x="0" y="0"/>
                  </a:moveTo>
                  <a:lnTo>
                    <a:pt x="1733261" y="0"/>
                  </a:lnTo>
                  <a:lnTo>
                    <a:pt x="1733261" y="1733261"/>
                  </a:lnTo>
                  <a:lnTo>
                    <a:pt x="0" y="1733261"/>
                  </a:lnTo>
                  <a:close/>
                </a:path>
              </a:pathLst>
            </a:custGeom>
            <a:ln w="6350">
              <a:solidFill>
                <a:schemeClr val="tx1"/>
              </a:solidFill>
            </a:ln>
          </p:spPr>
        </p:pic>
        <p:pic>
          <p:nvPicPr>
            <p:cNvPr id="11" name="圖片 10" descr="一張含有 螢幕擷取畫面 的圖片&#10;&#10;自動產生的描述">
              <a:extLst>
                <a:ext uri="{FF2B5EF4-FFF2-40B4-BE49-F238E27FC236}">
                  <a16:creationId xmlns:a16="http://schemas.microsoft.com/office/drawing/2014/main" id="{948E5BDE-E4C4-48EB-A059-2362483EEAE4}"/>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661827" y="4124744"/>
              <a:ext cx="1452552" cy="1451942"/>
            </a:xfrm>
            <a:prstGeom prst="rect">
              <a:avLst/>
            </a:prstGeom>
            <a:ln w="6350">
              <a:solidFill>
                <a:schemeClr val="tx1"/>
              </a:solidFill>
            </a:ln>
          </p:spPr>
        </p:pic>
        <p:pic>
          <p:nvPicPr>
            <p:cNvPr id="13" name="圖片 12" descr="一張含有 螢幕擷取畫面 的圖片&#10;&#10;自動產生的描述">
              <a:extLst>
                <a:ext uri="{FF2B5EF4-FFF2-40B4-BE49-F238E27FC236}">
                  <a16:creationId xmlns:a16="http://schemas.microsoft.com/office/drawing/2014/main" id="{876B097A-659D-4F44-BF26-64778FD84FFB}"/>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895573" y="4124744"/>
              <a:ext cx="1465921" cy="1451942"/>
            </a:xfrm>
            <a:prstGeom prst="rect">
              <a:avLst/>
            </a:prstGeom>
            <a:ln w="6350">
              <a:solidFill>
                <a:schemeClr val="tx1"/>
              </a:solidFill>
            </a:ln>
          </p:spPr>
        </p:pic>
        <p:pic>
          <p:nvPicPr>
            <p:cNvPr id="19" name="圖片 18" descr="一張含有 螢幕擷取畫面 的圖片&#10;&#10;自動產生的描述">
              <a:extLst>
                <a:ext uri="{FF2B5EF4-FFF2-40B4-BE49-F238E27FC236}">
                  <a16:creationId xmlns:a16="http://schemas.microsoft.com/office/drawing/2014/main" id="{003BC3B2-0DC2-4713-8EF6-5DB486421C5E}"/>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136300" y="4124744"/>
              <a:ext cx="1458940" cy="1451942"/>
            </a:xfrm>
            <a:prstGeom prst="rect">
              <a:avLst/>
            </a:prstGeom>
            <a:ln w="6350">
              <a:solidFill>
                <a:schemeClr val="tx1"/>
              </a:solidFill>
            </a:ln>
          </p:spPr>
        </p:pic>
      </p:grpSp>
      <p:grpSp>
        <p:nvGrpSpPr>
          <p:cNvPr id="37" name="群組 36">
            <a:extLst>
              <a:ext uri="{FF2B5EF4-FFF2-40B4-BE49-F238E27FC236}">
                <a16:creationId xmlns:a16="http://schemas.microsoft.com/office/drawing/2014/main" id="{7FBE53AD-0A77-4B51-BDC9-571CDE7B05AA}"/>
              </a:ext>
            </a:extLst>
          </p:cNvPr>
          <p:cNvGrpSpPr/>
          <p:nvPr/>
        </p:nvGrpSpPr>
        <p:grpSpPr>
          <a:xfrm>
            <a:off x="351960" y="1575860"/>
            <a:ext cx="8459668" cy="1440462"/>
            <a:chOff x="395506" y="1387175"/>
            <a:chExt cx="8459668" cy="1440462"/>
          </a:xfrm>
        </p:grpSpPr>
        <p:pic>
          <p:nvPicPr>
            <p:cNvPr id="34" name="圖片 33" descr="一張含有 螢幕擷取畫面 的圖片&#10;&#10;自動產生的描述">
              <a:extLst>
                <a:ext uri="{FF2B5EF4-FFF2-40B4-BE49-F238E27FC236}">
                  <a16:creationId xmlns:a16="http://schemas.microsoft.com/office/drawing/2014/main" id="{4AB644B7-3194-4FF5-9FC1-7056E3E58A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414713" y="1387176"/>
              <a:ext cx="1440461" cy="1440461"/>
            </a:xfrm>
            <a:custGeom>
              <a:avLst/>
              <a:gdLst>
                <a:gd name="connsiteX0" fmla="*/ 0 w 1733261"/>
                <a:gd name="connsiteY0" fmla="*/ 0 h 1733261"/>
                <a:gd name="connsiteX1" fmla="*/ 1733261 w 1733261"/>
                <a:gd name="connsiteY1" fmla="*/ 0 h 1733261"/>
                <a:gd name="connsiteX2" fmla="*/ 1733261 w 1733261"/>
                <a:gd name="connsiteY2" fmla="*/ 1733261 h 1733261"/>
                <a:gd name="connsiteX3" fmla="*/ 0 w 1733261"/>
                <a:gd name="connsiteY3" fmla="*/ 1733261 h 1733261"/>
              </a:gdLst>
              <a:ahLst/>
              <a:cxnLst>
                <a:cxn ang="0">
                  <a:pos x="connsiteX0" y="connsiteY0"/>
                </a:cxn>
                <a:cxn ang="0">
                  <a:pos x="connsiteX1" y="connsiteY1"/>
                </a:cxn>
                <a:cxn ang="0">
                  <a:pos x="connsiteX2" y="connsiteY2"/>
                </a:cxn>
                <a:cxn ang="0">
                  <a:pos x="connsiteX3" y="connsiteY3"/>
                </a:cxn>
              </a:cxnLst>
              <a:rect l="l" t="t" r="r" b="b"/>
              <a:pathLst>
                <a:path w="1733261" h="1733261">
                  <a:moveTo>
                    <a:pt x="0" y="0"/>
                  </a:moveTo>
                  <a:lnTo>
                    <a:pt x="1733261" y="0"/>
                  </a:lnTo>
                  <a:lnTo>
                    <a:pt x="1733261" y="1733261"/>
                  </a:lnTo>
                  <a:lnTo>
                    <a:pt x="0" y="1733261"/>
                  </a:lnTo>
                  <a:close/>
                </a:path>
              </a:pathLst>
            </a:custGeom>
            <a:ln w="6350">
              <a:solidFill>
                <a:schemeClr val="tx1"/>
              </a:solidFill>
            </a:ln>
          </p:spPr>
        </p:pic>
        <p:pic>
          <p:nvPicPr>
            <p:cNvPr id="35" name="圖片 34" descr="一張含有 螢幕擷取畫面 的圖片&#10;&#10;自動產生的描述">
              <a:extLst>
                <a:ext uri="{FF2B5EF4-FFF2-40B4-BE49-F238E27FC236}">
                  <a16:creationId xmlns:a16="http://schemas.microsoft.com/office/drawing/2014/main" id="{3D9BA5B1-327D-4E68-9EC0-ED70237AB13B}"/>
                </a:ext>
              </a:extLst>
            </p:cNvPr>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95506" y="1387176"/>
              <a:ext cx="1440461" cy="1440461"/>
            </a:xfrm>
            <a:custGeom>
              <a:avLst/>
              <a:gdLst>
                <a:gd name="connsiteX0" fmla="*/ 0 w 1733261"/>
                <a:gd name="connsiteY0" fmla="*/ 0 h 1733261"/>
                <a:gd name="connsiteX1" fmla="*/ 1733261 w 1733261"/>
                <a:gd name="connsiteY1" fmla="*/ 0 h 1733261"/>
                <a:gd name="connsiteX2" fmla="*/ 1733261 w 1733261"/>
                <a:gd name="connsiteY2" fmla="*/ 1733261 h 1733261"/>
                <a:gd name="connsiteX3" fmla="*/ 0 w 1733261"/>
                <a:gd name="connsiteY3" fmla="*/ 1733261 h 1733261"/>
              </a:gdLst>
              <a:ahLst/>
              <a:cxnLst>
                <a:cxn ang="0">
                  <a:pos x="connsiteX0" y="connsiteY0"/>
                </a:cxn>
                <a:cxn ang="0">
                  <a:pos x="connsiteX1" y="connsiteY1"/>
                </a:cxn>
                <a:cxn ang="0">
                  <a:pos x="connsiteX2" y="connsiteY2"/>
                </a:cxn>
                <a:cxn ang="0">
                  <a:pos x="connsiteX3" y="connsiteY3"/>
                </a:cxn>
              </a:cxnLst>
              <a:rect l="l" t="t" r="r" b="b"/>
              <a:pathLst>
                <a:path w="1733261" h="1733261">
                  <a:moveTo>
                    <a:pt x="0" y="0"/>
                  </a:moveTo>
                  <a:lnTo>
                    <a:pt x="1733261" y="0"/>
                  </a:lnTo>
                  <a:lnTo>
                    <a:pt x="1733261" y="1733261"/>
                  </a:lnTo>
                  <a:lnTo>
                    <a:pt x="0" y="1733261"/>
                  </a:lnTo>
                  <a:close/>
                </a:path>
              </a:pathLst>
            </a:custGeom>
            <a:ln w="6350">
              <a:solidFill>
                <a:schemeClr val="tx1"/>
              </a:solidFill>
            </a:ln>
          </p:spPr>
        </p:pic>
        <p:pic>
          <p:nvPicPr>
            <p:cNvPr id="15" name="圖片 14" descr="一張含有 螢幕擷取畫面 的圖片&#10;&#10;自動產生的描述">
              <a:extLst>
                <a:ext uri="{FF2B5EF4-FFF2-40B4-BE49-F238E27FC236}">
                  <a16:creationId xmlns:a16="http://schemas.microsoft.com/office/drawing/2014/main" id="{16D73861-F139-4B5B-BE75-08CB59584073}"/>
                </a:ext>
              </a:extLst>
            </p:cNvPr>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889857" y="1387175"/>
              <a:ext cx="1458061" cy="1440462"/>
            </a:xfrm>
            <a:prstGeom prst="rect">
              <a:avLst/>
            </a:prstGeom>
            <a:ln w="6350">
              <a:solidFill>
                <a:schemeClr val="tx1"/>
              </a:solidFill>
            </a:ln>
          </p:spPr>
        </p:pic>
        <p:pic>
          <p:nvPicPr>
            <p:cNvPr id="17" name="圖片 16" descr="一張含有 螢幕擷取畫面 的圖片&#10;&#10;自動產生的描述">
              <a:extLst>
                <a:ext uri="{FF2B5EF4-FFF2-40B4-BE49-F238E27FC236}">
                  <a16:creationId xmlns:a16="http://schemas.microsoft.com/office/drawing/2014/main" id="{97B5B85F-0EA8-48E2-8E9B-CECF73A64346}"/>
                </a:ext>
              </a:extLst>
            </p:cNvPr>
            <p:cNvPicPr>
              <a:picLocks noChangeAspect="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643107" y="1387176"/>
              <a:ext cx="1476418" cy="1440461"/>
            </a:xfrm>
            <a:prstGeom prst="rect">
              <a:avLst/>
            </a:prstGeom>
            <a:ln w="6350">
              <a:solidFill>
                <a:schemeClr val="tx1"/>
              </a:solidFill>
            </a:ln>
          </p:spPr>
        </p:pic>
        <p:pic>
          <p:nvPicPr>
            <p:cNvPr id="21" name="圖片 20" descr="一張含有 螢幕擷取畫面 的圖片&#10;&#10;自動產生的描述">
              <a:extLst>
                <a:ext uri="{FF2B5EF4-FFF2-40B4-BE49-F238E27FC236}">
                  <a16:creationId xmlns:a16="http://schemas.microsoft.com/office/drawing/2014/main" id="{92894752-5F13-4A9B-AC17-DE3313DC1792}"/>
                </a:ext>
              </a:extLst>
            </p:cNvPr>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131156" y="1387175"/>
              <a:ext cx="1463512" cy="1440462"/>
            </a:xfrm>
            <a:prstGeom prst="rect">
              <a:avLst/>
            </a:prstGeom>
            <a:ln w="6350">
              <a:solidFill>
                <a:schemeClr val="tx1"/>
              </a:solidFill>
            </a:ln>
          </p:spPr>
        </p:pic>
      </p:grpSp>
      <p:sp>
        <p:nvSpPr>
          <p:cNvPr id="40" name="文字方塊 39">
            <a:extLst>
              <a:ext uri="{FF2B5EF4-FFF2-40B4-BE49-F238E27FC236}">
                <a16:creationId xmlns:a16="http://schemas.microsoft.com/office/drawing/2014/main" id="{7B3777C8-F0E1-4700-9B9B-2543A5A8A8D9}"/>
              </a:ext>
            </a:extLst>
          </p:cNvPr>
          <p:cNvSpPr txBox="1"/>
          <p:nvPr/>
        </p:nvSpPr>
        <p:spPr>
          <a:xfrm>
            <a:off x="357861" y="1101812"/>
            <a:ext cx="1777190"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Height</a:t>
            </a:r>
            <a:endParaRPr lang="zh-TW" altLang="en-US" b="1" dirty="0">
              <a:solidFill>
                <a:srgbClr val="0000FF"/>
              </a:solidFill>
              <a:latin typeface="Arial" panose="020B0604020202020204" pitchFamily="34" charset="0"/>
              <a:cs typeface="Arial" panose="020B0604020202020204" pitchFamily="34" charset="0"/>
            </a:endParaRPr>
          </a:p>
        </p:txBody>
      </p:sp>
      <p:sp>
        <p:nvSpPr>
          <p:cNvPr id="42" name="文字方塊 41">
            <a:extLst>
              <a:ext uri="{FF2B5EF4-FFF2-40B4-BE49-F238E27FC236}">
                <a16:creationId xmlns:a16="http://schemas.microsoft.com/office/drawing/2014/main" id="{A1349624-AC76-4B4C-99E5-853DF2BF9AA5}"/>
              </a:ext>
            </a:extLst>
          </p:cNvPr>
          <p:cNvSpPr txBox="1"/>
          <p:nvPr/>
        </p:nvSpPr>
        <p:spPr>
          <a:xfrm>
            <a:off x="357860" y="3733919"/>
            <a:ext cx="1777191" cy="369332"/>
          </a:xfrm>
          <a:prstGeom prst="rect">
            <a:avLst/>
          </a:prstGeom>
          <a:solidFill>
            <a:schemeClr val="bg1"/>
          </a:solidFill>
        </p:spPr>
        <p:txBody>
          <a:bodyPr wrap="square" rtlCol="0">
            <a:spAutoFit/>
          </a:bodyPr>
          <a:lstStyle/>
          <a:p>
            <a:r>
              <a:rPr lang="en-US" altLang="zh-TW" b="1" dirty="0">
                <a:solidFill>
                  <a:srgbClr val="0000FF"/>
                </a:solidFill>
                <a:latin typeface="Arial" panose="020B0604020202020204" pitchFamily="34" charset="0"/>
                <a:cs typeface="Arial" panose="020B0604020202020204" pitchFamily="34" charset="0"/>
              </a:rPr>
              <a:t>Distance</a:t>
            </a:r>
            <a:endParaRPr lang="zh-TW" altLang="en-US" b="1" dirty="0">
              <a:solidFill>
                <a:srgbClr val="0000FF"/>
              </a:solidFill>
              <a:latin typeface="Arial" panose="020B0604020202020204" pitchFamily="34" charset="0"/>
              <a:cs typeface="Arial" panose="020B0604020202020204" pitchFamily="34" charset="0"/>
            </a:endParaRPr>
          </a:p>
        </p:txBody>
      </p:sp>
      <p:graphicFrame>
        <p:nvGraphicFramePr>
          <p:cNvPr id="44" name="物件 43">
            <a:extLst>
              <a:ext uri="{FF2B5EF4-FFF2-40B4-BE49-F238E27FC236}">
                <a16:creationId xmlns:a16="http://schemas.microsoft.com/office/drawing/2014/main" id="{D328E777-D44A-4DA4-8B98-8CE5D8D521B0}"/>
              </a:ext>
            </a:extLst>
          </p:cNvPr>
          <p:cNvGraphicFramePr>
            <a:graphicFrameLocks noChangeAspect="1"/>
          </p:cNvGraphicFramePr>
          <p:nvPr>
            <p:extLst>
              <p:ext uri="{D42A27DB-BD31-4B8C-83A1-F6EECF244321}">
                <p14:modId xmlns:p14="http://schemas.microsoft.com/office/powerpoint/2010/main" val="2294109148"/>
              </p:ext>
            </p:extLst>
          </p:nvPr>
        </p:nvGraphicFramePr>
        <p:xfrm>
          <a:off x="400898" y="4227376"/>
          <a:ext cx="1256806" cy="425872"/>
        </p:xfrm>
        <a:graphic>
          <a:graphicData uri="http://schemas.openxmlformats.org/presentationml/2006/ole">
            <mc:AlternateContent xmlns:mc="http://schemas.openxmlformats.org/markup-compatibility/2006">
              <mc:Choice xmlns:v="urn:schemas-microsoft-com:vml" Requires="v">
                <p:oleObj spid="_x0000_s8326" name="Equation" r:id="rId13" imgW="1460160" imgH="495000" progId="Equation.DSMT4">
                  <p:embed/>
                </p:oleObj>
              </mc:Choice>
              <mc:Fallback>
                <p:oleObj name="Equation" r:id="rId13" imgW="1460160" imgH="495000" progId="Equation.DSMT4">
                  <p:embed/>
                  <p:pic>
                    <p:nvPicPr>
                      <p:cNvPr id="87" name="物件 86">
                        <a:extLst>
                          <a:ext uri="{FF2B5EF4-FFF2-40B4-BE49-F238E27FC236}">
                            <a16:creationId xmlns:a16="http://schemas.microsoft.com/office/drawing/2014/main" id="{C46B5871-3587-4A39-9883-9470FC7A3A36}"/>
                          </a:ext>
                        </a:extLst>
                      </p:cNvPr>
                      <p:cNvPicPr/>
                      <p:nvPr/>
                    </p:nvPicPr>
                    <p:blipFill>
                      <a:blip r:embed="rId14"/>
                      <a:stretch>
                        <a:fillRect/>
                      </a:stretch>
                    </p:blipFill>
                    <p:spPr>
                      <a:xfrm>
                        <a:off x="400898" y="4227376"/>
                        <a:ext cx="1256806" cy="425872"/>
                      </a:xfrm>
                      <a:prstGeom prst="rect">
                        <a:avLst/>
                      </a:prstGeom>
                    </p:spPr>
                  </p:pic>
                </p:oleObj>
              </mc:Fallback>
            </mc:AlternateContent>
          </a:graphicData>
        </a:graphic>
      </p:graphicFrame>
      <p:graphicFrame>
        <p:nvGraphicFramePr>
          <p:cNvPr id="46" name="物件 45">
            <a:extLst>
              <a:ext uri="{FF2B5EF4-FFF2-40B4-BE49-F238E27FC236}">
                <a16:creationId xmlns:a16="http://schemas.microsoft.com/office/drawing/2014/main" id="{B3B63A1E-0319-4BD3-8785-24077115D222}"/>
              </a:ext>
            </a:extLst>
          </p:cNvPr>
          <p:cNvGraphicFramePr>
            <a:graphicFrameLocks noChangeAspect="1"/>
          </p:cNvGraphicFramePr>
          <p:nvPr>
            <p:extLst>
              <p:ext uri="{D42A27DB-BD31-4B8C-83A1-F6EECF244321}">
                <p14:modId xmlns:p14="http://schemas.microsoft.com/office/powerpoint/2010/main" val="111307593"/>
              </p:ext>
            </p:extLst>
          </p:nvPr>
        </p:nvGraphicFramePr>
        <p:xfrm>
          <a:off x="425224" y="1636517"/>
          <a:ext cx="1213802" cy="425871"/>
        </p:xfrm>
        <a:graphic>
          <a:graphicData uri="http://schemas.openxmlformats.org/presentationml/2006/ole">
            <mc:AlternateContent xmlns:mc="http://schemas.openxmlformats.org/markup-compatibility/2006">
              <mc:Choice xmlns:v="urn:schemas-microsoft-com:vml" Requires="v">
                <p:oleObj spid="_x0000_s8327" name="Equation" r:id="rId15" imgW="1409400" imgH="495000" progId="Equation.DSMT4">
                  <p:embed/>
                </p:oleObj>
              </mc:Choice>
              <mc:Fallback>
                <p:oleObj name="Equation" r:id="rId15" imgW="1409400" imgH="495000" progId="Equation.DSMT4">
                  <p:embed/>
                  <p:pic>
                    <p:nvPicPr>
                      <p:cNvPr id="104" name="物件 103">
                        <a:extLst>
                          <a:ext uri="{FF2B5EF4-FFF2-40B4-BE49-F238E27FC236}">
                            <a16:creationId xmlns:a16="http://schemas.microsoft.com/office/drawing/2014/main" id="{17518F7A-496F-429E-B22E-CE9A7BC4A08E}"/>
                          </a:ext>
                        </a:extLst>
                      </p:cNvPr>
                      <p:cNvPicPr/>
                      <p:nvPr/>
                    </p:nvPicPr>
                    <p:blipFill>
                      <a:blip r:embed="rId16"/>
                      <a:stretch>
                        <a:fillRect/>
                      </a:stretch>
                    </p:blipFill>
                    <p:spPr>
                      <a:xfrm>
                        <a:off x="425224" y="1636517"/>
                        <a:ext cx="1213802" cy="425871"/>
                      </a:xfrm>
                      <a:prstGeom prst="rect">
                        <a:avLst/>
                      </a:prstGeom>
                    </p:spPr>
                  </p:pic>
                </p:oleObj>
              </mc:Fallback>
            </mc:AlternateContent>
          </a:graphicData>
        </a:graphic>
      </p:graphicFrame>
      <p:sp>
        <p:nvSpPr>
          <p:cNvPr id="48" name="矩形 47">
            <a:extLst>
              <a:ext uri="{FF2B5EF4-FFF2-40B4-BE49-F238E27FC236}">
                <a16:creationId xmlns:a16="http://schemas.microsoft.com/office/drawing/2014/main" id="{1398FB19-3484-4348-840E-B1832F2B2814}"/>
              </a:ext>
            </a:extLst>
          </p:cNvPr>
          <p:cNvSpPr/>
          <p:nvPr/>
        </p:nvSpPr>
        <p:spPr>
          <a:xfrm>
            <a:off x="311178" y="85968"/>
            <a:ext cx="3711465"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MLPr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Results (structural differences)</a:t>
            </a:r>
          </a:p>
        </p:txBody>
      </p:sp>
      <p:sp>
        <p:nvSpPr>
          <p:cNvPr id="50" name="投影片編號版面配置區 1">
            <a:extLst>
              <a:ext uri="{FF2B5EF4-FFF2-40B4-BE49-F238E27FC236}">
                <a16:creationId xmlns:a16="http://schemas.microsoft.com/office/drawing/2014/main" id="{9EA79372-DD48-4FC3-AF4A-AA06BC5734EB}"/>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41</a:t>
            </a:fld>
            <a:endParaRPr lang="zh-TW" altLang="en-US" dirty="0"/>
          </a:p>
        </p:txBody>
      </p:sp>
      <p:sp>
        <p:nvSpPr>
          <p:cNvPr id="51" name="文字方塊 50">
            <a:extLst>
              <a:ext uri="{FF2B5EF4-FFF2-40B4-BE49-F238E27FC236}">
                <a16:creationId xmlns:a16="http://schemas.microsoft.com/office/drawing/2014/main" id="{2093EEC1-5F22-46B6-A1DF-D23E2AF722CB}"/>
              </a:ext>
            </a:extLst>
          </p:cNvPr>
          <p:cNvSpPr txBox="1"/>
          <p:nvPr/>
        </p:nvSpPr>
        <p:spPr>
          <a:xfrm>
            <a:off x="564679" y="3042254"/>
            <a:ext cx="1015021" cy="246221"/>
          </a:xfrm>
          <a:prstGeom prst="rect">
            <a:avLst/>
          </a:prstGeom>
          <a:noFill/>
        </p:spPr>
        <p:txBody>
          <a:bodyPr wrap="none" rtlCol="0">
            <a:spAutoFit/>
          </a:bodyPr>
          <a:lstStyle/>
          <a:p>
            <a:pPr algn="ctr"/>
            <a:r>
              <a:rPr lang="en-US" altLang="zh-TW" sz="1000" dirty="0" err="1">
                <a:latin typeface="Arial" panose="020B0604020202020204" pitchFamily="34" charset="0"/>
                <a:cs typeface="Arial" panose="020B0604020202020204" pitchFamily="34" charset="0"/>
              </a:rPr>
              <a:t>MLPr</a:t>
            </a:r>
            <a:r>
              <a:rPr lang="en-US" altLang="zh-TW" sz="1000" dirty="0">
                <a:latin typeface="Arial" panose="020B0604020202020204" pitchFamily="34" charset="0"/>
                <a:cs typeface="Arial" panose="020B0604020202020204" pitchFamily="34" charset="0"/>
              </a:rPr>
              <a:t> (1024*3)</a:t>
            </a:r>
            <a:endParaRPr lang="zh-TW" altLang="en-US" sz="1000" dirty="0">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4AB23085-8C35-46E4-90E0-6BFFAC6ED90A}"/>
              </a:ext>
            </a:extLst>
          </p:cNvPr>
          <p:cNvSpPr txBox="1"/>
          <p:nvPr/>
        </p:nvSpPr>
        <p:spPr>
          <a:xfrm>
            <a:off x="2038984" y="3042255"/>
            <a:ext cx="1572866" cy="246221"/>
          </a:xfrm>
          <a:prstGeom prst="rect">
            <a:avLst/>
          </a:prstGeom>
          <a:noFill/>
        </p:spPr>
        <p:txBody>
          <a:bodyPr wrap="none" rtlCol="0">
            <a:spAutoFit/>
          </a:bodyPr>
          <a:lstStyle/>
          <a:p>
            <a:pPr algn="ctr"/>
            <a:r>
              <a:rPr lang="en-US" altLang="zh-TW" sz="1000" dirty="0" err="1">
                <a:latin typeface="Arial" panose="020B0604020202020204" pitchFamily="34" charset="0"/>
                <a:cs typeface="Arial" panose="020B0604020202020204" pitchFamily="34" charset="0"/>
              </a:rPr>
              <a:t>MLPr</a:t>
            </a:r>
            <a:r>
              <a:rPr lang="en-US" altLang="zh-TW" sz="1000" dirty="0">
                <a:latin typeface="Arial" panose="020B0604020202020204" pitchFamily="34" charset="0"/>
                <a:cs typeface="Arial" panose="020B0604020202020204" pitchFamily="34" charset="0"/>
              </a:rPr>
              <a:t> (</a:t>
            </a:r>
            <a:r>
              <a:rPr lang="en-US" altLang="zh-TW" sz="1000" dirty="0" err="1">
                <a:latin typeface="Arial" panose="020B0604020202020204" pitchFamily="34" charset="0"/>
                <a:cs typeface="Arial" panose="020B0604020202020204" pitchFamily="34" charset="0"/>
              </a:rPr>
              <a:t>isomap</a:t>
            </a:r>
            <a:r>
              <a:rPr lang="en-US" altLang="zh-TW" sz="1000" dirty="0">
                <a:latin typeface="Arial" panose="020B0604020202020204" pitchFamily="34" charset="0"/>
                <a:cs typeface="Arial" panose="020B0604020202020204" pitchFamily="34" charset="0"/>
              </a:rPr>
              <a:t> + 1024*3)</a:t>
            </a:r>
            <a:endParaRPr lang="zh-TW" altLang="en-US" sz="1000" dirty="0">
              <a:latin typeface="Arial" panose="020B0604020202020204" pitchFamily="34" charset="0"/>
              <a:cs typeface="Arial" panose="020B0604020202020204" pitchFamily="34" charset="0"/>
            </a:endParaRPr>
          </a:p>
        </p:txBody>
      </p:sp>
      <p:sp>
        <p:nvSpPr>
          <p:cNvPr id="55" name="文字方塊 54">
            <a:extLst>
              <a:ext uri="{FF2B5EF4-FFF2-40B4-BE49-F238E27FC236}">
                <a16:creationId xmlns:a16="http://schemas.microsoft.com/office/drawing/2014/main" id="{0F4A594F-4745-431E-87BE-DA0C593118D6}"/>
              </a:ext>
            </a:extLst>
          </p:cNvPr>
          <p:cNvSpPr txBox="1"/>
          <p:nvPr/>
        </p:nvSpPr>
        <p:spPr>
          <a:xfrm>
            <a:off x="3798554" y="3042255"/>
            <a:ext cx="1572866" cy="246221"/>
          </a:xfrm>
          <a:prstGeom prst="rect">
            <a:avLst/>
          </a:prstGeom>
          <a:noFill/>
        </p:spPr>
        <p:txBody>
          <a:bodyPr wrap="none" rtlCol="0">
            <a:spAutoFit/>
          </a:bodyPr>
          <a:lstStyle/>
          <a:p>
            <a:pPr algn="ctr"/>
            <a:r>
              <a:rPr lang="en-US" altLang="zh-TW" sz="1000" dirty="0" err="1">
                <a:latin typeface="Arial" panose="020B0604020202020204" pitchFamily="34" charset="0"/>
                <a:cs typeface="Arial" panose="020B0604020202020204" pitchFamily="34" charset="0"/>
              </a:rPr>
              <a:t>MLPr</a:t>
            </a:r>
            <a:r>
              <a:rPr lang="en-US" altLang="zh-TW" sz="1000" dirty="0">
                <a:latin typeface="Arial" panose="020B0604020202020204" pitchFamily="34" charset="0"/>
                <a:cs typeface="Arial" panose="020B0604020202020204" pitchFamily="34" charset="0"/>
              </a:rPr>
              <a:t> (</a:t>
            </a:r>
            <a:r>
              <a:rPr lang="en-US" altLang="zh-TW" sz="1000" dirty="0" err="1">
                <a:latin typeface="Arial" panose="020B0604020202020204" pitchFamily="34" charset="0"/>
                <a:cs typeface="Arial" panose="020B0604020202020204" pitchFamily="34" charset="0"/>
              </a:rPr>
              <a:t>isomap</a:t>
            </a:r>
            <a:r>
              <a:rPr lang="en-US" altLang="zh-TW" sz="1000" dirty="0">
                <a:latin typeface="Arial" panose="020B0604020202020204" pitchFamily="34" charset="0"/>
                <a:cs typeface="Arial" panose="020B0604020202020204" pitchFamily="34" charset="0"/>
              </a:rPr>
              <a:t> + 1024*5)</a:t>
            </a:r>
            <a:endParaRPr lang="zh-TW" altLang="en-US" sz="1000" dirty="0">
              <a:latin typeface="Arial" panose="020B0604020202020204" pitchFamily="34" charset="0"/>
              <a:cs typeface="Arial" panose="020B0604020202020204" pitchFamily="34" charset="0"/>
            </a:endParaRPr>
          </a:p>
        </p:txBody>
      </p:sp>
      <p:sp>
        <p:nvSpPr>
          <p:cNvPr id="57" name="文字方塊 56">
            <a:extLst>
              <a:ext uri="{FF2B5EF4-FFF2-40B4-BE49-F238E27FC236}">
                <a16:creationId xmlns:a16="http://schemas.microsoft.com/office/drawing/2014/main" id="{EDC86563-4066-42D2-B6C8-F191342D2F8E}"/>
              </a:ext>
            </a:extLst>
          </p:cNvPr>
          <p:cNvSpPr txBox="1"/>
          <p:nvPr/>
        </p:nvSpPr>
        <p:spPr>
          <a:xfrm>
            <a:off x="5558124" y="3042256"/>
            <a:ext cx="1572866" cy="246221"/>
          </a:xfrm>
          <a:prstGeom prst="rect">
            <a:avLst/>
          </a:prstGeom>
          <a:noFill/>
        </p:spPr>
        <p:txBody>
          <a:bodyPr wrap="none" rtlCol="0">
            <a:spAutoFit/>
          </a:bodyPr>
          <a:lstStyle/>
          <a:p>
            <a:pPr algn="ctr"/>
            <a:r>
              <a:rPr lang="en-US" altLang="zh-TW" sz="1000" dirty="0" err="1">
                <a:latin typeface="Arial" panose="020B0604020202020204" pitchFamily="34" charset="0"/>
                <a:cs typeface="Arial" panose="020B0604020202020204" pitchFamily="34" charset="0"/>
              </a:rPr>
              <a:t>MLPr</a:t>
            </a:r>
            <a:r>
              <a:rPr lang="en-US" altLang="zh-TW" sz="1000" dirty="0">
                <a:latin typeface="Arial" panose="020B0604020202020204" pitchFamily="34" charset="0"/>
                <a:cs typeface="Arial" panose="020B0604020202020204" pitchFamily="34" charset="0"/>
              </a:rPr>
              <a:t> (</a:t>
            </a:r>
            <a:r>
              <a:rPr lang="en-US" altLang="zh-TW" sz="1000" dirty="0" err="1">
                <a:latin typeface="Arial" panose="020B0604020202020204" pitchFamily="34" charset="0"/>
                <a:cs typeface="Arial" panose="020B0604020202020204" pitchFamily="34" charset="0"/>
              </a:rPr>
              <a:t>isomap</a:t>
            </a:r>
            <a:r>
              <a:rPr lang="en-US" altLang="zh-TW" sz="1000" dirty="0">
                <a:latin typeface="Arial" panose="020B0604020202020204" pitchFamily="34" charset="0"/>
                <a:cs typeface="Arial" panose="020B0604020202020204" pitchFamily="34" charset="0"/>
              </a:rPr>
              <a:t> + 1024*7)</a:t>
            </a:r>
            <a:endParaRPr lang="zh-TW" altLang="en-US" sz="1000" dirty="0">
              <a:latin typeface="Arial" panose="020B0604020202020204" pitchFamily="34" charset="0"/>
              <a:cs typeface="Arial" panose="020B0604020202020204" pitchFamily="34" charset="0"/>
            </a:endParaRPr>
          </a:p>
        </p:txBody>
      </p:sp>
      <p:sp>
        <p:nvSpPr>
          <p:cNvPr id="59" name="文字方塊 58">
            <a:extLst>
              <a:ext uri="{FF2B5EF4-FFF2-40B4-BE49-F238E27FC236}">
                <a16:creationId xmlns:a16="http://schemas.microsoft.com/office/drawing/2014/main" id="{C8E93812-D074-427E-B530-74EF902DD1B4}"/>
              </a:ext>
            </a:extLst>
          </p:cNvPr>
          <p:cNvSpPr txBox="1"/>
          <p:nvPr/>
        </p:nvSpPr>
        <p:spPr>
          <a:xfrm>
            <a:off x="7399399" y="3042256"/>
            <a:ext cx="1431802" cy="246221"/>
          </a:xfrm>
          <a:prstGeom prst="rect">
            <a:avLst/>
          </a:prstGeom>
          <a:noFill/>
        </p:spPr>
        <p:txBody>
          <a:bodyPr wrap="none" rtlCol="0">
            <a:spAutoFit/>
          </a:bodyPr>
          <a:lstStyle/>
          <a:p>
            <a:pPr algn="ctr"/>
            <a:r>
              <a:rPr lang="en-US" altLang="zh-TW" sz="1000" dirty="0" err="1">
                <a:latin typeface="Arial" panose="020B0604020202020204" pitchFamily="34" charset="0"/>
                <a:cs typeface="Arial" panose="020B0604020202020204" pitchFamily="34" charset="0"/>
              </a:rPr>
              <a:t>MLPr</a:t>
            </a:r>
            <a:r>
              <a:rPr lang="en-US" altLang="zh-TW" sz="1000" dirty="0">
                <a:latin typeface="Arial" panose="020B0604020202020204" pitchFamily="34" charset="0"/>
                <a:cs typeface="Arial" panose="020B0604020202020204" pitchFamily="34" charset="0"/>
              </a:rPr>
              <a:t> (</a:t>
            </a:r>
            <a:r>
              <a:rPr lang="en-US" altLang="zh-TW" sz="1000" dirty="0" err="1">
                <a:latin typeface="Arial" panose="020B0604020202020204" pitchFamily="34" charset="0"/>
                <a:cs typeface="Arial" panose="020B0604020202020204" pitchFamily="34" charset="0"/>
              </a:rPr>
              <a:t>isomap</a:t>
            </a:r>
            <a:r>
              <a:rPr lang="en-US" altLang="zh-TW" sz="1000" dirty="0">
                <a:latin typeface="Arial" panose="020B0604020202020204" pitchFamily="34" charset="0"/>
                <a:cs typeface="Arial" panose="020B0604020202020204" pitchFamily="34" charset="0"/>
              </a:rPr>
              <a:t> + 16*4)</a:t>
            </a:r>
            <a:endParaRPr lang="zh-TW" altLang="en-US" sz="1000" dirty="0">
              <a:latin typeface="Arial" panose="020B0604020202020204" pitchFamily="34" charset="0"/>
              <a:cs typeface="Arial" panose="020B0604020202020204" pitchFamily="34" charset="0"/>
            </a:endParaRPr>
          </a:p>
        </p:txBody>
      </p:sp>
      <p:sp>
        <p:nvSpPr>
          <p:cNvPr id="61" name="文字方塊 60">
            <a:extLst>
              <a:ext uri="{FF2B5EF4-FFF2-40B4-BE49-F238E27FC236}">
                <a16:creationId xmlns:a16="http://schemas.microsoft.com/office/drawing/2014/main" id="{5886C54C-C254-4039-AF7B-F8BE6B150960}"/>
              </a:ext>
            </a:extLst>
          </p:cNvPr>
          <p:cNvSpPr txBox="1"/>
          <p:nvPr/>
        </p:nvSpPr>
        <p:spPr>
          <a:xfrm>
            <a:off x="564679" y="5645777"/>
            <a:ext cx="1015021" cy="246221"/>
          </a:xfrm>
          <a:prstGeom prst="rect">
            <a:avLst/>
          </a:prstGeom>
          <a:noFill/>
        </p:spPr>
        <p:txBody>
          <a:bodyPr wrap="none" rtlCol="0">
            <a:spAutoFit/>
          </a:bodyPr>
          <a:lstStyle/>
          <a:p>
            <a:pPr algn="ctr"/>
            <a:r>
              <a:rPr lang="en-US" altLang="zh-TW" sz="1000" dirty="0" err="1">
                <a:latin typeface="Arial" panose="020B0604020202020204" pitchFamily="34" charset="0"/>
                <a:cs typeface="Arial" panose="020B0604020202020204" pitchFamily="34" charset="0"/>
              </a:rPr>
              <a:t>MLPr</a:t>
            </a:r>
            <a:r>
              <a:rPr lang="en-US" altLang="zh-TW" sz="1000" dirty="0">
                <a:latin typeface="Arial" panose="020B0604020202020204" pitchFamily="34" charset="0"/>
                <a:cs typeface="Arial" panose="020B0604020202020204" pitchFamily="34" charset="0"/>
              </a:rPr>
              <a:t> (1024*3)</a:t>
            </a:r>
            <a:endParaRPr lang="zh-TW" altLang="en-US" sz="1000" dirty="0">
              <a:latin typeface="Arial" panose="020B0604020202020204" pitchFamily="34" charset="0"/>
              <a:cs typeface="Arial" panose="020B0604020202020204" pitchFamily="34" charset="0"/>
            </a:endParaRPr>
          </a:p>
        </p:txBody>
      </p:sp>
      <p:sp>
        <p:nvSpPr>
          <p:cNvPr id="63" name="文字方塊 62">
            <a:extLst>
              <a:ext uri="{FF2B5EF4-FFF2-40B4-BE49-F238E27FC236}">
                <a16:creationId xmlns:a16="http://schemas.microsoft.com/office/drawing/2014/main" id="{A5320C6F-6016-452A-82DF-20D2ED318F38}"/>
              </a:ext>
            </a:extLst>
          </p:cNvPr>
          <p:cNvSpPr txBox="1"/>
          <p:nvPr/>
        </p:nvSpPr>
        <p:spPr>
          <a:xfrm>
            <a:off x="2038984" y="5645778"/>
            <a:ext cx="1572866" cy="246221"/>
          </a:xfrm>
          <a:prstGeom prst="rect">
            <a:avLst/>
          </a:prstGeom>
          <a:noFill/>
        </p:spPr>
        <p:txBody>
          <a:bodyPr wrap="none" rtlCol="0">
            <a:spAutoFit/>
          </a:bodyPr>
          <a:lstStyle/>
          <a:p>
            <a:pPr algn="ctr"/>
            <a:r>
              <a:rPr lang="en-US" altLang="zh-TW" sz="1000" dirty="0" err="1">
                <a:latin typeface="Arial" panose="020B0604020202020204" pitchFamily="34" charset="0"/>
                <a:cs typeface="Arial" panose="020B0604020202020204" pitchFamily="34" charset="0"/>
              </a:rPr>
              <a:t>MLPr</a:t>
            </a:r>
            <a:r>
              <a:rPr lang="en-US" altLang="zh-TW" sz="1000" dirty="0">
                <a:latin typeface="Arial" panose="020B0604020202020204" pitchFamily="34" charset="0"/>
                <a:cs typeface="Arial" panose="020B0604020202020204" pitchFamily="34" charset="0"/>
              </a:rPr>
              <a:t> (</a:t>
            </a:r>
            <a:r>
              <a:rPr lang="en-US" altLang="zh-TW" sz="1000" dirty="0" err="1">
                <a:latin typeface="Arial" panose="020B0604020202020204" pitchFamily="34" charset="0"/>
                <a:cs typeface="Arial" panose="020B0604020202020204" pitchFamily="34" charset="0"/>
              </a:rPr>
              <a:t>isomap</a:t>
            </a:r>
            <a:r>
              <a:rPr lang="en-US" altLang="zh-TW" sz="1000" dirty="0">
                <a:latin typeface="Arial" panose="020B0604020202020204" pitchFamily="34" charset="0"/>
                <a:cs typeface="Arial" panose="020B0604020202020204" pitchFamily="34" charset="0"/>
              </a:rPr>
              <a:t> + 1024*3)</a:t>
            </a:r>
            <a:endParaRPr lang="zh-TW" altLang="en-US" sz="1000" dirty="0">
              <a:latin typeface="Arial" panose="020B0604020202020204" pitchFamily="34" charset="0"/>
              <a:cs typeface="Arial" panose="020B0604020202020204" pitchFamily="34" charset="0"/>
            </a:endParaRPr>
          </a:p>
        </p:txBody>
      </p:sp>
      <p:sp>
        <p:nvSpPr>
          <p:cNvPr id="65" name="文字方塊 64">
            <a:extLst>
              <a:ext uri="{FF2B5EF4-FFF2-40B4-BE49-F238E27FC236}">
                <a16:creationId xmlns:a16="http://schemas.microsoft.com/office/drawing/2014/main" id="{E644B952-F0C0-4E66-A6F4-B1283799CC1D}"/>
              </a:ext>
            </a:extLst>
          </p:cNvPr>
          <p:cNvSpPr txBox="1"/>
          <p:nvPr/>
        </p:nvSpPr>
        <p:spPr>
          <a:xfrm>
            <a:off x="3798554" y="5645778"/>
            <a:ext cx="1572866" cy="246221"/>
          </a:xfrm>
          <a:prstGeom prst="rect">
            <a:avLst/>
          </a:prstGeom>
          <a:noFill/>
        </p:spPr>
        <p:txBody>
          <a:bodyPr wrap="none" rtlCol="0">
            <a:spAutoFit/>
          </a:bodyPr>
          <a:lstStyle/>
          <a:p>
            <a:pPr algn="ctr"/>
            <a:r>
              <a:rPr lang="en-US" altLang="zh-TW" sz="1000" dirty="0" err="1">
                <a:latin typeface="Arial" panose="020B0604020202020204" pitchFamily="34" charset="0"/>
                <a:cs typeface="Arial" panose="020B0604020202020204" pitchFamily="34" charset="0"/>
              </a:rPr>
              <a:t>MLPr</a:t>
            </a:r>
            <a:r>
              <a:rPr lang="en-US" altLang="zh-TW" sz="1000" dirty="0">
                <a:latin typeface="Arial" panose="020B0604020202020204" pitchFamily="34" charset="0"/>
                <a:cs typeface="Arial" panose="020B0604020202020204" pitchFamily="34" charset="0"/>
              </a:rPr>
              <a:t> (</a:t>
            </a:r>
            <a:r>
              <a:rPr lang="en-US" altLang="zh-TW" sz="1000" dirty="0" err="1">
                <a:latin typeface="Arial" panose="020B0604020202020204" pitchFamily="34" charset="0"/>
                <a:cs typeface="Arial" panose="020B0604020202020204" pitchFamily="34" charset="0"/>
              </a:rPr>
              <a:t>isomap</a:t>
            </a:r>
            <a:r>
              <a:rPr lang="en-US" altLang="zh-TW" sz="1000" dirty="0">
                <a:latin typeface="Arial" panose="020B0604020202020204" pitchFamily="34" charset="0"/>
                <a:cs typeface="Arial" panose="020B0604020202020204" pitchFamily="34" charset="0"/>
              </a:rPr>
              <a:t> + 1024*5)</a:t>
            </a:r>
            <a:endParaRPr lang="zh-TW" altLang="en-US" sz="1000" dirty="0">
              <a:latin typeface="Arial" panose="020B0604020202020204" pitchFamily="34" charset="0"/>
              <a:cs typeface="Arial" panose="020B0604020202020204" pitchFamily="34" charset="0"/>
            </a:endParaRPr>
          </a:p>
        </p:txBody>
      </p:sp>
      <p:sp>
        <p:nvSpPr>
          <p:cNvPr id="67" name="文字方塊 66">
            <a:extLst>
              <a:ext uri="{FF2B5EF4-FFF2-40B4-BE49-F238E27FC236}">
                <a16:creationId xmlns:a16="http://schemas.microsoft.com/office/drawing/2014/main" id="{3B10769F-F681-4762-9D5F-A6E2057C2376}"/>
              </a:ext>
            </a:extLst>
          </p:cNvPr>
          <p:cNvSpPr txBox="1"/>
          <p:nvPr/>
        </p:nvSpPr>
        <p:spPr>
          <a:xfrm>
            <a:off x="5558124" y="5645779"/>
            <a:ext cx="1572866" cy="246221"/>
          </a:xfrm>
          <a:prstGeom prst="rect">
            <a:avLst/>
          </a:prstGeom>
          <a:noFill/>
        </p:spPr>
        <p:txBody>
          <a:bodyPr wrap="none" rtlCol="0">
            <a:spAutoFit/>
          </a:bodyPr>
          <a:lstStyle/>
          <a:p>
            <a:pPr algn="ctr"/>
            <a:r>
              <a:rPr lang="en-US" altLang="zh-TW" sz="1000" dirty="0" err="1">
                <a:latin typeface="Arial" panose="020B0604020202020204" pitchFamily="34" charset="0"/>
                <a:cs typeface="Arial" panose="020B0604020202020204" pitchFamily="34" charset="0"/>
              </a:rPr>
              <a:t>MLPr</a:t>
            </a:r>
            <a:r>
              <a:rPr lang="en-US" altLang="zh-TW" sz="1000" dirty="0">
                <a:latin typeface="Arial" panose="020B0604020202020204" pitchFamily="34" charset="0"/>
                <a:cs typeface="Arial" panose="020B0604020202020204" pitchFamily="34" charset="0"/>
              </a:rPr>
              <a:t> (</a:t>
            </a:r>
            <a:r>
              <a:rPr lang="en-US" altLang="zh-TW" sz="1000" dirty="0" err="1">
                <a:latin typeface="Arial" panose="020B0604020202020204" pitchFamily="34" charset="0"/>
                <a:cs typeface="Arial" panose="020B0604020202020204" pitchFamily="34" charset="0"/>
              </a:rPr>
              <a:t>isomap</a:t>
            </a:r>
            <a:r>
              <a:rPr lang="en-US" altLang="zh-TW" sz="1000" dirty="0">
                <a:latin typeface="Arial" panose="020B0604020202020204" pitchFamily="34" charset="0"/>
                <a:cs typeface="Arial" panose="020B0604020202020204" pitchFamily="34" charset="0"/>
              </a:rPr>
              <a:t> + 1024*7)</a:t>
            </a:r>
            <a:endParaRPr lang="zh-TW" altLang="en-US" sz="1000" dirty="0">
              <a:latin typeface="Arial" panose="020B0604020202020204" pitchFamily="34" charset="0"/>
              <a:cs typeface="Arial" panose="020B0604020202020204" pitchFamily="34" charset="0"/>
            </a:endParaRPr>
          </a:p>
        </p:txBody>
      </p:sp>
      <p:sp>
        <p:nvSpPr>
          <p:cNvPr id="69" name="文字方塊 68">
            <a:extLst>
              <a:ext uri="{FF2B5EF4-FFF2-40B4-BE49-F238E27FC236}">
                <a16:creationId xmlns:a16="http://schemas.microsoft.com/office/drawing/2014/main" id="{C5BB6C6D-4A3D-4FE0-B450-7D2A97DD094B}"/>
              </a:ext>
            </a:extLst>
          </p:cNvPr>
          <p:cNvSpPr txBox="1"/>
          <p:nvPr/>
        </p:nvSpPr>
        <p:spPr>
          <a:xfrm>
            <a:off x="7399399" y="5645779"/>
            <a:ext cx="1431802" cy="246221"/>
          </a:xfrm>
          <a:prstGeom prst="rect">
            <a:avLst/>
          </a:prstGeom>
          <a:noFill/>
        </p:spPr>
        <p:txBody>
          <a:bodyPr wrap="none" rtlCol="0">
            <a:spAutoFit/>
          </a:bodyPr>
          <a:lstStyle/>
          <a:p>
            <a:pPr algn="ctr"/>
            <a:r>
              <a:rPr lang="en-US" altLang="zh-TW" sz="1000" dirty="0" err="1">
                <a:latin typeface="Arial" panose="020B0604020202020204" pitchFamily="34" charset="0"/>
                <a:cs typeface="Arial" panose="020B0604020202020204" pitchFamily="34" charset="0"/>
              </a:rPr>
              <a:t>MLPr</a:t>
            </a:r>
            <a:r>
              <a:rPr lang="en-US" altLang="zh-TW" sz="1000" dirty="0">
                <a:latin typeface="Arial" panose="020B0604020202020204" pitchFamily="34" charset="0"/>
                <a:cs typeface="Arial" panose="020B0604020202020204" pitchFamily="34" charset="0"/>
              </a:rPr>
              <a:t> (</a:t>
            </a:r>
            <a:r>
              <a:rPr lang="en-US" altLang="zh-TW" sz="1000" dirty="0" err="1">
                <a:latin typeface="Arial" panose="020B0604020202020204" pitchFamily="34" charset="0"/>
                <a:cs typeface="Arial" panose="020B0604020202020204" pitchFamily="34" charset="0"/>
              </a:rPr>
              <a:t>isomap</a:t>
            </a:r>
            <a:r>
              <a:rPr lang="en-US" altLang="zh-TW" sz="1000" dirty="0">
                <a:latin typeface="Arial" panose="020B0604020202020204" pitchFamily="34" charset="0"/>
                <a:cs typeface="Arial" panose="020B0604020202020204" pitchFamily="34" charset="0"/>
              </a:rPr>
              <a:t> + 16*4)</a:t>
            </a:r>
            <a:endParaRPr lang="zh-TW" alt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2143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6E2FAC1-5C2C-48FD-8982-CBD2225EEA2F}"/>
              </a:ext>
            </a:extLst>
          </p:cNvPr>
          <p:cNvSpPr/>
          <p:nvPr/>
        </p:nvSpPr>
        <p:spPr>
          <a:xfrm>
            <a:off x="887507" y="4331861"/>
            <a:ext cx="4783620" cy="304800"/>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 name="矩形 2">
            <a:extLst>
              <a:ext uri="{FF2B5EF4-FFF2-40B4-BE49-F238E27FC236}">
                <a16:creationId xmlns:a16="http://schemas.microsoft.com/office/drawing/2014/main" id="{F82ECB90-354C-4D81-B37B-D6C01F926BB7}"/>
              </a:ext>
            </a:extLst>
          </p:cNvPr>
          <p:cNvSpPr/>
          <p:nvPr/>
        </p:nvSpPr>
        <p:spPr>
          <a:xfrm>
            <a:off x="311178" y="238368"/>
            <a:ext cx="99738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srgbClr val="0000FF"/>
                </a:solidFill>
                <a:effectLst/>
                <a:uLnTx/>
                <a:uFillTx/>
                <a:latin typeface="Arial" panose="020B0604020202020204" pitchFamily="34" charset="0"/>
                <a:ea typeface="Roboto" panose="02000000000000000000" pitchFamily="2" charset="0"/>
                <a:cs typeface="Arial" panose="020B0604020202020204" pitchFamily="34" charset="0"/>
              </a:rPr>
              <a:t>Outline</a:t>
            </a:r>
          </a:p>
        </p:txBody>
      </p:sp>
      <p:sp>
        <p:nvSpPr>
          <p:cNvPr id="7" name="矩形 6">
            <a:extLst>
              <a:ext uri="{FF2B5EF4-FFF2-40B4-BE49-F238E27FC236}">
                <a16:creationId xmlns:a16="http://schemas.microsoft.com/office/drawing/2014/main" id="{F8F4113E-1078-4AC4-A3B2-E2ECDBEE73E5}"/>
              </a:ext>
            </a:extLst>
          </p:cNvPr>
          <p:cNvSpPr/>
          <p:nvPr/>
        </p:nvSpPr>
        <p:spPr>
          <a:xfrm>
            <a:off x="887507" y="1009799"/>
            <a:ext cx="7178040" cy="3785652"/>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Problem description</a:t>
            </a:r>
            <a:r>
              <a:rPr kumimoji="0" lang="zh-TW" altLang="en-US"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&amp;</a:t>
            </a:r>
            <a:r>
              <a:rPr kumimoji="0" lang="zh-TW" altLang="en-US"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Data distribution</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Workflow and architecture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ML models</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Model tuning</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Results</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altLang="zh-TW" sz="2000" kern="100" dirty="0">
                <a:solidFill>
                  <a:prstClr val="black"/>
                </a:solidFill>
                <a:latin typeface="Arial" panose="020B0604020202020204" pitchFamily="34" charset="0"/>
                <a:ea typeface="Roboto" panose="02000000000000000000" pitchFamily="2" charset="0"/>
                <a:cs typeface="Arial" panose="020B0604020202020204" pitchFamily="34" charset="0"/>
              </a:rPr>
              <a:t>Final Project Sketch</a:t>
            </a:r>
            <a:endPar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375267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941EB4C-8250-4264-A76B-C7C4065AA1FB}"/>
              </a:ext>
            </a:extLst>
          </p:cNvPr>
          <p:cNvSpPr txBox="1"/>
          <p:nvPr/>
        </p:nvSpPr>
        <p:spPr>
          <a:xfrm>
            <a:off x="184493" y="5992485"/>
            <a:ext cx="2179328" cy="646331"/>
          </a:xfrm>
          <a:prstGeom prst="rect">
            <a:avLst/>
          </a:prstGeom>
          <a:noFill/>
        </p:spPr>
        <p:txBody>
          <a:bodyPr wrap="square" rtlCol="0">
            <a:spAutoFit/>
          </a:bodyPr>
          <a:lstStyle/>
          <a:p>
            <a:pPr marL="0" marR="0" lvl="0" indent="0" algn="l" defTabSz="914436"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endParaRPr>
          </a:p>
          <a:p>
            <a:pPr marL="0" marR="0" lvl="0" indent="0" algn="l" defTabSz="914436"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Std: </a:t>
            </a:r>
            <a:r>
              <a:rPr kumimoji="0" lang="zh-TW" altLang="en-US"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panose="020B0604020202020204" pitchFamily="34" charset="0"/>
              </a:rPr>
              <a:t>董丞哲、陳彥臻、林沅諭</a:t>
            </a:r>
            <a:endParaRPr kumimoji="0" lang="en-US" altLang="zh-TW"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l" defTabSz="914436"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Date</a:t>
            </a:r>
            <a:r>
              <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 </a:t>
            </a:r>
            <a:r>
              <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2020/05/05</a:t>
            </a:r>
          </a:p>
        </p:txBody>
      </p:sp>
      <p:sp>
        <p:nvSpPr>
          <p:cNvPr id="5" name="矩形 4">
            <a:extLst>
              <a:ext uri="{FF2B5EF4-FFF2-40B4-BE49-F238E27FC236}">
                <a16:creationId xmlns:a16="http://schemas.microsoft.com/office/drawing/2014/main" id="{8B9EC955-BEE9-40B7-89F1-8335E43EC3B9}"/>
              </a:ext>
            </a:extLst>
          </p:cNvPr>
          <p:cNvSpPr/>
          <p:nvPr/>
        </p:nvSpPr>
        <p:spPr>
          <a:xfrm>
            <a:off x="184493" y="5219357"/>
            <a:ext cx="8448288"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FFC000">
                    <a:lumMod val="20000"/>
                    <a:lumOff val="80000"/>
                  </a:srgbClr>
                </a:solidFill>
                <a:effectLst/>
                <a:uLnTx/>
                <a:uFillTx/>
                <a:latin typeface="Arial" panose="020B0604020202020204" pitchFamily="34" charset="0"/>
                <a:ea typeface="Roboto" pitchFamily="2" charset="0"/>
                <a:cs typeface="Arial" panose="020B0604020202020204" pitchFamily="34" charset="0"/>
              </a:rPr>
              <a:t>Final project proposal</a:t>
            </a:r>
            <a:r>
              <a:rPr kumimoji="0" lang="zh-TW" altLang="en-US" sz="2000" b="0" i="0" u="none" strike="noStrike" kern="1200" cap="none" spc="0" normalizeH="0" baseline="0" noProof="0" dirty="0">
                <a:ln>
                  <a:noFill/>
                </a:ln>
                <a:solidFill>
                  <a:srgbClr val="FFC000">
                    <a:lumMod val="20000"/>
                    <a:lumOff val="80000"/>
                  </a:srgbClr>
                </a:solidFill>
                <a:effectLst/>
                <a:uLnTx/>
                <a:uFillTx/>
                <a:latin typeface="Arial" panose="020B0604020202020204" pitchFamily="34" charset="0"/>
                <a:ea typeface="Roboto" pitchFamily="2" charset="0"/>
                <a:cs typeface="Arial" panose="020B0604020202020204" pitchFamily="34" charset="0"/>
              </a:rPr>
              <a:t> </a:t>
            </a:r>
            <a:r>
              <a:rPr kumimoji="0" lang="en-US" altLang="zh-TW" sz="2000" b="0" i="0" u="none" strike="noStrike" kern="1200" cap="none" spc="0" normalizeH="0" baseline="0" noProof="0" dirty="0">
                <a:ln>
                  <a:noFill/>
                </a:ln>
                <a:solidFill>
                  <a:srgbClr val="FFC000">
                    <a:lumMod val="20000"/>
                    <a:lumOff val="80000"/>
                  </a:srgbClr>
                </a:solidFill>
                <a:effectLst/>
                <a:uLnTx/>
                <a:uFillTx/>
                <a:latin typeface="Arial" panose="020B0604020202020204" pitchFamily="34" charset="0"/>
                <a:ea typeface="Roboto" pitchFamily="2" charset="0"/>
                <a:cs typeface="Arial" panose="020B0604020202020204" pitchFamily="34" charset="0"/>
              </a:rPr>
              <a:t>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FFC000"/>
                </a:solidFill>
                <a:effectLst/>
                <a:uLnTx/>
                <a:uFillTx/>
                <a:latin typeface="Arial" panose="020B0604020202020204" pitchFamily="34" charset="0"/>
                <a:ea typeface="Roboto" pitchFamily="2" charset="0"/>
                <a:cs typeface="Arial" panose="020B0604020202020204" pitchFamily="34" charset="0"/>
              </a:rPr>
              <a:t>AI-based porous structure mechanical property predictor</a:t>
            </a:r>
          </a:p>
        </p:txBody>
      </p:sp>
    </p:spTree>
    <p:extLst>
      <p:ext uri="{BB962C8B-B14F-4D97-AF65-F5344CB8AC3E}">
        <p14:creationId xmlns:p14="http://schemas.microsoft.com/office/powerpoint/2010/main" val="4173688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E6A2E03A-00CB-4B5D-BB15-3EEB12D13804}"/>
              </a:ext>
            </a:extLst>
          </p:cNvPr>
          <p:cNvSpPr/>
          <p:nvPr/>
        </p:nvSpPr>
        <p:spPr>
          <a:xfrm>
            <a:off x="311178" y="85968"/>
            <a:ext cx="408797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Lightweight structures from nature</a:t>
            </a:r>
          </a:p>
        </p:txBody>
      </p:sp>
      <p:sp>
        <p:nvSpPr>
          <p:cNvPr id="39" name="投影片編號版面配置區 1">
            <a:extLst>
              <a:ext uri="{FF2B5EF4-FFF2-40B4-BE49-F238E27FC236}">
                <a16:creationId xmlns:a16="http://schemas.microsoft.com/office/drawing/2014/main" id="{11152037-BE2E-49B1-98EF-0C7AD7BF7967}"/>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311027A-FAC5-43A1-8DB9-3DE9B982FAA7}" type="slidenum">
              <a:rPr kumimoji="0" lang="zh-TW" altLang="en-US" sz="1400" b="0" i="0" u="none" strike="noStrike" kern="1200" cap="none" spc="0" normalizeH="0" baseline="0" noProof="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12" name="矩形 111">
            <a:extLst>
              <a:ext uri="{FF2B5EF4-FFF2-40B4-BE49-F238E27FC236}">
                <a16:creationId xmlns:a16="http://schemas.microsoft.com/office/drawing/2014/main" id="{8DE0F129-173D-4DE7-8AF1-5169102C91E3}"/>
              </a:ext>
            </a:extLst>
          </p:cNvPr>
          <p:cNvSpPr/>
          <p:nvPr/>
        </p:nvSpPr>
        <p:spPr>
          <a:xfrm>
            <a:off x="0" y="6610076"/>
            <a:ext cx="8502650" cy="2462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Roboto" pitchFamily="2" charset="0"/>
                <a:cs typeface="Arial" panose="020B0604020202020204" pitchFamily="34" charset="0"/>
              </a:rPr>
              <a:t>‘Materials Selection in Mechanical Design’, by M.F. Ashby.</a:t>
            </a:r>
            <a:endParaRPr kumimoji="0" lang="en-US" altLang="zh-TW" sz="10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51" name="圖片 50">
            <a:extLst>
              <a:ext uri="{FF2B5EF4-FFF2-40B4-BE49-F238E27FC236}">
                <a16:creationId xmlns:a16="http://schemas.microsoft.com/office/drawing/2014/main" id="{1DC6D808-D8F1-4187-9D0B-289A95C48B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4018" y="1688632"/>
            <a:ext cx="8335964" cy="3923823"/>
          </a:xfrm>
          <a:prstGeom prst="rect">
            <a:avLst/>
          </a:prstGeom>
        </p:spPr>
      </p:pic>
      <p:sp>
        <p:nvSpPr>
          <p:cNvPr id="52" name="矩形: 圓角 51">
            <a:extLst>
              <a:ext uri="{FF2B5EF4-FFF2-40B4-BE49-F238E27FC236}">
                <a16:creationId xmlns:a16="http://schemas.microsoft.com/office/drawing/2014/main" id="{56F6F543-E8FD-4C57-B2BA-342158899904}"/>
              </a:ext>
            </a:extLst>
          </p:cNvPr>
          <p:cNvSpPr/>
          <p:nvPr/>
        </p:nvSpPr>
        <p:spPr>
          <a:xfrm>
            <a:off x="1124795" y="1047052"/>
            <a:ext cx="6569031" cy="36933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53" name="矩形 52">
            <a:extLst>
              <a:ext uri="{FF2B5EF4-FFF2-40B4-BE49-F238E27FC236}">
                <a16:creationId xmlns:a16="http://schemas.microsoft.com/office/drawing/2014/main" id="{FBA65A45-DD51-4461-9F3C-12669D873EA9}"/>
              </a:ext>
            </a:extLst>
          </p:cNvPr>
          <p:cNvSpPr/>
          <p:nvPr/>
        </p:nvSpPr>
        <p:spPr>
          <a:xfrm>
            <a:off x="1287484" y="1054140"/>
            <a:ext cx="6569031" cy="369332"/>
          </a:xfrm>
          <a:prstGeom prst="rect">
            <a:avLst/>
          </a:prstGeom>
          <a:ln>
            <a:no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Most of </a:t>
            </a:r>
            <a:r>
              <a:rPr kumimoji="0" lang="en-US" altLang="zh-TW" sz="18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rPr>
              <a:t>Biological Materials</a:t>
            </a: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 Density </a:t>
            </a:r>
            <a:r>
              <a:rPr kumimoji="0" lang="en-US" altLang="zh-TW" sz="18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rPr>
              <a:t>&lt; 3 g/cm</a:t>
            </a:r>
            <a:r>
              <a:rPr kumimoji="0" lang="en-US" altLang="zh-TW" sz="1800" b="0" i="0" u="none" strike="noStrike" kern="1200" cap="none" spc="0" normalizeH="0" baseline="3000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rPr>
              <a:t>3</a:t>
            </a:r>
            <a:r>
              <a:rPr kumimoji="0" lang="en-US" altLang="zh-TW" sz="18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rPr>
              <a:t> </a:t>
            </a:r>
            <a:r>
              <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 </a:t>
            </a:r>
            <a:r>
              <a:rPr kumimoji="0" lang="en-US" altLang="zh-TW" sz="1800" b="1"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rPr>
              <a:t>Lightweight</a:t>
            </a:r>
            <a:endParaRPr kumimoji="0" lang="en-US" altLang="zh-TW" sz="1800" b="1" i="0" u="none" strike="noStrike" kern="1200" cap="none" spc="0" normalizeH="0" baseline="3000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54" name="圖片 53">
            <a:extLst>
              <a:ext uri="{FF2B5EF4-FFF2-40B4-BE49-F238E27FC236}">
                <a16:creationId xmlns:a16="http://schemas.microsoft.com/office/drawing/2014/main" id="{8847961F-753C-4B70-A34F-6180727550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7927" y="5819290"/>
            <a:ext cx="8008146" cy="461581"/>
          </a:xfrm>
          <a:prstGeom prst="rect">
            <a:avLst/>
          </a:prstGeom>
        </p:spPr>
      </p:pic>
    </p:spTree>
    <p:extLst>
      <p:ext uri="{BB962C8B-B14F-4D97-AF65-F5344CB8AC3E}">
        <p14:creationId xmlns:p14="http://schemas.microsoft.com/office/powerpoint/2010/main" val="3286487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8855E69-31B5-4B36-8652-872B6D3F51D6}"/>
              </a:ext>
            </a:extLst>
          </p:cNvPr>
          <p:cNvSpPr/>
          <p:nvPr/>
        </p:nvSpPr>
        <p:spPr>
          <a:xfrm>
            <a:off x="311178" y="85968"/>
            <a:ext cx="356059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Problem descriptions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Slow finite element simulation</a:t>
            </a:r>
          </a:p>
        </p:txBody>
      </p:sp>
      <p:sp>
        <p:nvSpPr>
          <p:cNvPr id="4" name="投影片編號版面配置區 1">
            <a:extLst>
              <a:ext uri="{FF2B5EF4-FFF2-40B4-BE49-F238E27FC236}">
                <a16:creationId xmlns:a16="http://schemas.microsoft.com/office/drawing/2014/main" id="{6DA282DF-49F0-46C4-B70F-91D6251DF824}"/>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311027A-FAC5-43A1-8DB9-3DE9B982FAA7}" type="slidenum">
              <a:rPr kumimoji="0" lang="zh-TW" altLang="en-US" sz="1400" b="0" i="0" u="none" strike="noStrike" kern="1200" cap="none" spc="0" normalizeH="0" baseline="0" noProof="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6" name="圖片 5">
            <a:extLst>
              <a:ext uri="{FF2B5EF4-FFF2-40B4-BE49-F238E27FC236}">
                <a16:creationId xmlns:a16="http://schemas.microsoft.com/office/drawing/2014/main" id="{0102D912-F41D-4F6D-8F6F-88BEFA2C34E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4172" y="1382732"/>
            <a:ext cx="3682786" cy="1893868"/>
          </a:xfrm>
          <a:prstGeom prst="rect">
            <a:avLst/>
          </a:prstGeom>
        </p:spPr>
      </p:pic>
      <p:pic>
        <p:nvPicPr>
          <p:cNvPr id="8" name="圖片 7" descr="一張含有 大, 人, 團體, 男人 的圖片&#10;&#10;自動產生的描述">
            <a:extLst>
              <a:ext uri="{FF2B5EF4-FFF2-40B4-BE49-F238E27FC236}">
                <a16:creationId xmlns:a16="http://schemas.microsoft.com/office/drawing/2014/main" id="{C9901D8C-4CBA-4AC1-A34F-4DD936B092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63534" y="1138272"/>
            <a:ext cx="3106761" cy="2148291"/>
          </a:xfrm>
          <a:prstGeom prst="rect">
            <a:avLst/>
          </a:prstGeom>
        </p:spPr>
      </p:pic>
      <p:pic>
        <p:nvPicPr>
          <p:cNvPr id="13" name="圖片 12" descr="一張含有 動物, 珊瑚 的圖片&#10;&#10;自動產生的描述">
            <a:extLst>
              <a:ext uri="{FF2B5EF4-FFF2-40B4-BE49-F238E27FC236}">
                <a16:creationId xmlns:a16="http://schemas.microsoft.com/office/drawing/2014/main" id="{D3F156E2-9C49-4BE5-B59F-523DDE0D91C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2509" y="4339312"/>
            <a:ext cx="4269513" cy="1959084"/>
          </a:xfrm>
          <a:prstGeom prst="rect">
            <a:avLst/>
          </a:prstGeom>
        </p:spPr>
      </p:pic>
      <p:pic>
        <p:nvPicPr>
          <p:cNvPr id="15" name="圖片 14" descr="一張含有 團體, 板, 數個, 大 的圖片&#10;&#10;自動產生的描述">
            <a:extLst>
              <a:ext uri="{FF2B5EF4-FFF2-40B4-BE49-F238E27FC236}">
                <a16:creationId xmlns:a16="http://schemas.microsoft.com/office/drawing/2014/main" id="{CAF0AA24-31B3-46F5-BE6F-38395A696AB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4172" y="4401974"/>
            <a:ext cx="3682786" cy="1893868"/>
          </a:xfrm>
          <a:prstGeom prst="rect">
            <a:avLst/>
          </a:prstGeom>
        </p:spPr>
      </p:pic>
      <p:sp>
        <p:nvSpPr>
          <p:cNvPr id="16" name="文字方塊 15">
            <a:extLst>
              <a:ext uri="{FF2B5EF4-FFF2-40B4-BE49-F238E27FC236}">
                <a16:creationId xmlns:a16="http://schemas.microsoft.com/office/drawing/2014/main" id="{C794F4D0-97FF-42B9-AB5D-F79B632400E1}"/>
              </a:ext>
            </a:extLst>
          </p:cNvPr>
          <p:cNvSpPr txBox="1"/>
          <p:nvPr/>
        </p:nvSpPr>
        <p:spPr>
          <a:xfrm>
            <a:off x="311178" y="977956"/>
            <a:ext cx="182453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Compression</a:t>
            </a:r>
            <a:endParaRPr kumimoji="0" lang="zh-TW" altLang="en-US" sz="20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7" name="文字方塊 16">
            <a:extLst>
              <a:ext uri="{FF2B5EF4-FFF2-40B4-BE49-F238E27FC236}">
                <a16:creationId xmlns:a16="http://schemas.microsoft.com/office/drawing/2014/main" id="{4E6F5127-77DF-48B4-918C-828914CA8388}"/>
              </a:ext>
            </a:extLst>
          </p:cNvPr>
          <p:cNvSpPr txBox="1"/>
          <p:nvPr/>
        </p:nvSpPr>
        <p:spPr>
          <a:xfrm>
            <a:off x="311178" y="4001864"/>
            <a:ext cx="114986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Tension</a:t>
            </a:r>
            <a:endParaRPr kumimoji="0" lang="zh-TW" altLang="en-US" sz="20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19" name="圖片 18">
            <a:extLst>
              <a:ext uri="{FF2B5EF4-FFF2-40B4-BE49-F238E27FC236}">
                <a16:creationId xmlns:a16="http://schemas.microsoft.com/office/drawing/2014/main" id="{235556B9-77B0-48F1-BE8E-E276E3B471F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6200000">
            <a:off x="3719661" y="2280583"/>
            <a:ext cx="1160145" cy="98166"/>
          </a:xfrm>
          <a:prstGeom prst="rect">
            <a:avLst/>
          </a:prstGeom>
        </p:spPr>
      </p:pic>
      <p:pic>
        <p:nvPicPr>
          <p:cNvPr id="20" name="圖片 19">
            <a:extLst>
              <a:ext uri="{FF2B5EF4-FFF2-40B4-BE49-F238E27FC236}">
                <a16:creationId xmlns:a16="http://schemas.microsoft.com/office/drawing/2014/main" id="{2BF4A6C7-7510-4341-BCA6-CC9750320C6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6200000">
            <a:off x="3719662" y="5299824"/>
            <a:ext cx="1160145" cy="98166"/>
          </a:xfrm>
          <a:prstGeom prst="rect">
            <a:avLst/>
          </a:prstGeom>
        </p:spPr>
      </p:pic>
      <p:sp>
        <p:nvSpPr>
          <p:cNvPr id="22" name="文字方塊 21">
            <a:extLst>
              <a:ext uri="{FF2B5EF4-FFF2-40B4-BE49-F238E27FC236}">
                <a16:creationId xmlns:a16="http://schemas.microsoft.com/office/drawing/2014/main" id="{B78A4BB6-1F02-4062-AFFC-A88FB59CB139}"/>
              </a:ext>
            </a:extLst>
          </p:cNvPr>
          <p:cNvSpPr txBox="1"/>
          <p:nvPr/>
        </p:nvSpPr>
        <p:spPr>
          <a:xfrm>
            <a:off x="4095190" y="1520834"/>
            <a:ext cx="409086"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0.01</a:t>
            </a:r>
            <a:endParaRPr kumimoji="0" lang="zh-TW" altLang="en-US" sz="9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28" name="文字方塊 27">
            <a:extLst>
              <a:ext uri="{FF2B5EF4-FFF2-40B4-BE49-F238E27FC236}">
                <a16:creationId xmlns:a16="http://schemas.microsoft.com/office/drawing/2014/main" id="{CB6982AC-BF8D-46CC-9B53-93D93D4B1B85}"/>
              </a:ext>
            </a:extLst>
          </p:cNvPr>
          <p:cNvSpPr txBox="1"/>
          <p:nvPr/>
        </p:nvSpPr>
        <p:spPr>
          <a:xfrm>
            <a:off x="4175340" y="2909739"/>
            <a:ext cx="248786"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0</a:t>
            </a:r>
            <a:endParaRPr kumimoji="0" lang="zh-TW" altLang="en-US" sz="9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30" name="文字方塊 29">
            <a:extLst>
              <a:ext uri="{FF2B5EF4-FFF2-40B4-BE49-F238E27FC236}">
                <a16:creationId xmlns:a16="http://schemas.microsoft.com/office/drawing/2014/main" id="{98C39785-18E6-4FA1-A061-5ABFA78CAE70}"/>
              </a:ext>
            </a:extLst>
          </p:cNvPr>
          <p:cNvSpPr txBox="1"/>
          <p:nvPr/>
        </p:nvSpPr>
        <p:spPr>
          <a:xfrm>
            <a:off x="4098231" y="4540075"/>
            <a:ext cx="409086"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0.05</a:t>
            </a:r>
            <a:endParaRPr kumimoji="0" lang="zh-TW" altLang="en-US" sz="9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32" name="文字方塊 31">
            <a:extLst>
              <a:ext uri="{FF2B5EF4-FFF2-40B4-BE49-F238E27FC236}">
                <a16:creationId xmlns:a16="http://schemas.microsoft.com/office/drawing/2014/main" id="{95EFC8EB-BA1D-4AE5-80D9-CAFB3636BC02}"/>
              </a:ext>
            </a:extLst>
          </p:cNvPr>
          <p:cNvSpPr txBox="1"/>
          <p:nvPr/>
        </p:nvSpPr>
        <p:spPr>
          <a:xfrm>
            <a:off x="4076811" y="5928980"/>
            <a:ext cx="447558"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-0.05</a:t>
            </a:r>
            <a:endParaRPr kumimoji="0" lang="zh-TW" altLang="en-US" sz="9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49" name="文字方塊 48">
            <a:extLst>
              <a:ext uri="{FF2B5EF4-FFF2-40B4-BE49-F238E27FC236}">
                <a16:creationId xmlns:a16="http://schemas.microsoft.com/office/drawing/2014/main" id="{05242412-3D32-45D5-AB7D-EE33E9718F92}"/>
              </a:ext>
            </a:extLst>
          </p:cNvPr>
          <p:cNvSpPr txBox="1"/>
          <p:nvPr/>
        </p:nvSpPr>
        <p:spPr>
          <a:xfrm>
            <a:off x="3278909" y="1065188"/>
            <a:ext cx="97174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rPr>
              <a:t>Stress: xx</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51" name="文字方塊 50">
            <a:extLst>
              <a:ext uri="{FF2B5EF4-FFF2-40B4-BE49-F238E27FC236}">
                <a16:creationId xmlns:a16="http://schemas.microsoft.com/office/drawing/2014/main" id="{D333376D-E8F1-4ECE-AD21-AFDA70E58896}"/>
              </a:ext>
            </a:extLst>
          </p:cNvPr>
          <p:cNvSpPr txBox="1"/>
          <p:nvPr/>
        </p:nvSpPr>
        <p:spPr>
          <a:xfrm>
            <a:off x="3278909" y="4086306"/>
            <a:ext cx="97174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rPr>
              <a:t>Stress: xx</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cxnSp>
        <p:nvCxnSpPr>
          <p:cNvPr id="55" name="直線接點 54">
            <a:extLst>
              <a:ext uri="{FF2B5EF4-FFF2-40B4-BE49-F238E27FC236}">
                <a16:creationId xmlns:a16="http://schemas.microsoft.com/office/drawing/2014/main" id="{7A3E039C-8381-4F2F-A77A-8D9BFCA56356}"/>
              </a:ext>
            </a:extLst>
          </p:cNvPr>
          <p:cNvCxnSpPr>
            <a:cxnSpLocks/>
          </p:cNvCxnSpPr>
          <p:nvPr/>
        </p:nvCxnSpPr>
        <p:spPr>
          <a:xfrm flipV="1">
            <a:off x="8171497" y="1372965"/>
            <a:ext cx="0" cy="4922879"/>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4" name="圖形 63" descr="向右箭頭">
            <a:extLst>
              <a:ext uri="{FF2B5EF4-FFF2-40B4-BE49-F238E27FC236}">
                <a16:creationId xmlns:a16="http://schemas.microsoft.com/office/drawing/2014/main" id="{883C708E-F685-4149-B851-D51E31B8902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06287" y="2136687"/>
            <a:ext cx="523031" cy="523031"/>
          </a:xfrm>
          <a:prstGeom prst="rect">
            <a:avLst/>
          </a:prstGeom>
        </p:spPr>
      </p:pic>
      <p:pic>
        <p:nvPicPr>
          <p:cNvPr id="66" name="圖形 65" descr="向右箭頭">
            <a:extLst>
              <a:ext uri="{FF2B5EF4-FFF2-40B4-BE49-F238E27FC236}">
                <a16:creationId xmlns:a16="http://schemas.microsoft.com/office/drawing/2014/main" id="{E52A2265-5FAD-4F6F-AE92-0BE4B0D35D5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6422" y="5087391"/>
            <a:ext cx="523031" cy="523031"/>
          </a:xfrm>
          <a:prstGeom prst="rect">
            <a:avLst/>
          </a:prstGeom>
        </p:spPr>
      </p:pic>
      <p:sp>
        <p:nvSpPr>
          <p:cNvPr id="69" name="文字方塊 68">
            <a:extLst>
              <a:ext uri="{FF2B5EF4-FFF2-40B4-BE49-F238E27FC236}">
                <a16:creationId xmlns:a16="http://schemas.microsoft.com/office/drawing/2014/main" id="{30BA9EE4-450C-4B1C-B495-4580AF6EA447}"/>
              </a:ext>
            </a:extLst>
          </p:cNvPr>
          <p:cNvSpPr txBox="1"/>
          <p:nvPr/>
        </p:nvSpPr>
        <p:spPr>
          <a:xfrm>
            <a:off x="4554756" y="2088938"/>
            <a:ext cx="383438"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30</a:t>
            </a:r>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71" name="文字方塊 70">
            <a:extLst>
              <a:ext uri="{FF2B5EF4-FFF2-40B4-BE49-F238E27FC236}">
                <a16:creationId xmlns:a16="http://schemas.microsoft.com/office/drawing/2014/main" id="{A8010CE8-A26D-4165-A84B-D24019A3FB7A}"/>
              </a:ext>
            </a:extLst>
          </p:cNvPr>
          <p:cNvSpPr txBox="1"/>
          <p:nvPr/>
        </p:nvSpPr>
        <p:spPr>
          <a:xfrm>
            <a:off x="8276218" y="5011077"/>
            <a:ext cx="383438"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30</a:t>
            </a:r>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cxnSp>
        <p:nvCxnSpPr>
          <p:cNvPr id="82" name="直線接點 81">
            <a:extLst>
              <a:ext uri="{FF2B5EF4-FFF2-40B4-BE49-F238E27FC236}">
                <a16:creationId xmlns:a16="http://schemas.microsoft.com/office/drawing/2014/main" id="{D18A05FA-7F7E-4F34-BE78-6ADC049519F9}"/>
              </a:ext>
            </a:extLst>
          </p:cNvPr>
          <p:cNvCxnSpPr>
            <a:cxnSpLocks/>
          </p:cNvCxnSpPr>
          <p:nvPr/>
        </p:nvCxnSpPr>
        <p:spPr>
          <a:xfrm flipV="1">
            <a:off x="4482509" y="1382732"/>
            <a:ext cx="0" cy="4913112"/>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1" name="群組 80">
            <a:extLst>
              <a:ext uri="{FF2B5EF4-FFF2-40B4-BE49-F238E27FC236}">
                <a16:creationId xmlns:a16="http://schemas.microsoft.com/office/drawing/2014/main" id="{A51EDE59-18F8-4A75-A504-2D9D846A47BB}"/>
              </a:ext>
            </a:extLst>
          </p:cNvPr>
          <p:cNvGrpSpPr/>
          <p:nvPr/>
        </p:nvGrpSpPr>
        <p:grpSpPr>
          <a:xfrm>
            <a:off x="0" y="762000"/>
            <a:ext cx="9144000" cy="5743575"/>
            <a:chOff x="0" y="762000"/>
            <a:chExt cx="9144000" cy="5743575"/>
          </a:xfrm>
        </p:grpSpPr>
        <p:sp>
          <p:nvSpPr>
            <p:cNvPr id="73" name="矩形 72">
              <a:extLst>
                <a:ext uri="{FF2B5EF4-FFF2-40B4-BE49-F238E27FC236}">
                  <a16:creationId xmlns:a16="http://schemas.microsoft.com/office/drawing/2014/main" id="{17A26F60-1BCF-45CA-A1C7-B12C9DAFF4F3}"/>
                </a:ext>
              </a:extLst>
            </p:cNvPr>
            <p:cNvSpPr/>
            <p:nvPr/>
          </p:nvSpPr>
          <p:spPr>
            <a:xfrm>
              <a:off x="0" y="762000"/>
              <a:ext cx="9144000" cy="5743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74" name="文字方塊 73">
              <a:extLst>
                <a:ext uri="{FF2B5EF4-FFF2-40B4-BE49-F238E27FC236}">
                  <a16:creationId xmlns:a16="http://schemas.microsoft.com/office/drawing/2014/main" id="{B9066C30-7629-4831-88B0-6539B997DD01}"/>
                </a:ext>
              </a:extLst>
            </p:cNvPr>
            <p:cNvSpPr txBox="1"/>
            <p:nvPr/>
          </p:nvSpPr>
          <p:spPr>
            <a:xfrm>
              <a:off x="3652516" y="1668243"/>
              <a:ext cx="1838965" cy="646331"/>
            </a:xfrm>
            <a:prstGeom prst="rect">
              <a:avLst/>
            </a:prstGeom>
            <a:solidFill>
              <a:schemeClr val="bg1">
                <a:lumMod val="50000"/>
              </a:schemeClr>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 Solid material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 Hole</a:t>
              </a:r>
              <a:endParaRPr kumimoji="0" lang="zh-TW" altLang="en-US" sz="18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cxnSp>
          <p:nvCxnSpPr>
            <p:cNvPr id="75" name="直線單箭頭接點 74">
              <a:extLst>
                <a:ext uri="{FF2B5EF4-FFF2-40B4-BE49-F238E27FC236}">
                  <a16:creationId xmlns:a16="http://schemas.microsoft.com/office/drawing/2014/main" id="{FAF0AF5F-EE6F-4109-9F7E-AF668B4DE4DB}"/>
                </a:ext>
              </a:extLst>
            </p:cNvPr>
            <p:cNvCxnSpPr/>
            <p:nvPr/>
          </p:nvCxnSpPr>
          <p:spPr>
            <a:xfrm>
              <a:off x="2853202" y="4543425"/>
              <a:ext cx="3437596" cy="0"/>
            </a:xfrm>
            <a:prstGeom prst="straightConnector1">
              <a:avLst/>
            </a:prstGeom>
            <a:ln>
              <a:solidFill>
                <a:srgbClr val="FECE0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A31B720B-A5FC-4B54-8889-EF2259EB11F1}"/>
                </a:ext>
              </a:extLst>
            </p:cNvPr>
            <p:cNvCxnSpPr/>
            <p:nvPr/>
          </p:nvCxnSpPr>
          <p:spPr>
            <a:xfrm flipV="1">
              <a:off x="2615077" y="2554635"/>
              <a:ext cx="0" cy="1767779"/>
            </a:xfrm>
            <a:prstGeom prst="straightConnector1">
              <a:avLst/>
            </a:prstGeom>
            <a:ln>
              <a:solidFill>
                <a:srgbClr val="FECE0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文字方塊 76">
              <a:extLst>
                <a:ext uri="{FF2B5EF4-FFF2-40B4-BE49-F238E27FC236}">
                  <a16:creationId xmlns:a16="http://schemas.microsoft.com/office/drawing/2014/main" id="{C18CA77C-21D5-48BA-AC98-40772E2B71F4}"/>
                </a:ext>
              </a:extLst>
            </p:cNvPr>
            <p:cNvSpPr txBox="1"/>
            <p:nvPr/>
          </p:nvSpPr>
          <p:spPr>
            <a:xfrm>
              <a:off x="4287306" y="4358759"/>
              <a:ext cx="569387" cy="369332"/>
            </a:xfrm>
            <a:prstGeom prst="rect">
              <a:avLst/>
            </a:prstGeom>
            <a:solidFill>
              <a:srgbClr val="000000"/>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rPr>
                <a:t>256</a:t>
              </a:r>
              <a:endParaRPr kumimoji="0" lang="zh-TW" altLang="en-US" sz="18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78" name="文字方塊 77">
              <a:extLst>
                <a:ext uri="{FF2B5EF4-FFF2-40B4-BE49-F238E27FC236}">
                  <a16:creationId xmlns:a16="http://schemas.microsoft.com/office/drawing/2014/main" id="{AA0F8935-2A8B-425B-9DD3-1841420E9C77}"/>
                </a:ext>
              </a:extLst>
            </p:cNvPr>
            <p:cNvSpPr txBox="1"/>
            <p:nvPr/>
          </p:nvSpPr>
          <p:spPr>
            <a:xfrm>
              <a:off x="2330383" y="3244333"/>
              <a:ext cx="569388" cy="369332"/>
            </a:xfrm>
            <a:prstGeom prst="rect">
              <a:avLst/>
            </a:prstGeom>
            <a:solidFill>
              <a:srgbClr val="000000"/>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rPr>
                <a:t>128</a:t>
              </a:r>
              <a:endParaRPr kumimoji="0" lang="zh-TW" altLang="en-US" sz="18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79" name="圖片 78" descr="一張含有 蜂巢, 籃球, 遊戲 的圖片&#10;&#10;自動產生的描述">
              <a:extLst>
                <a:ext uri="{FF2B5EF4-FFF2-40B4-BE49-F238E27FC236}">
                  <a16:creationId xmlns:a16="http://schemas.microsoft.com/office/drawing/2014/main" id="{FDF4E50E-6C92-4293-9695-CDEB1A1B307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53202" y="2545110"/>
              <a:ext cx="3437596" cy="1767779"/>
            </a:xfrm>
            <a:prstGeom prst="rect">
              <a:avLst/>
            </a:prstGeom>
          </p:spPr>
        </p:pic>
        <p:sp>
          <p:nvSpPr>
            <p:cNvPr id="80" name="矩形 79">
              <a:extLst>
                <a:ext uri="{FF2B5EF4-FFF2-40B4-BE49-F238E27FC236}">
                  <a16:creationId xmlns:a16="http://schemas.microsoft.com/office/drawing/2014/main" id="{4A2529ED-2152-46D1-A333-60A7141C701F}"/>
                </a:ext>
              </a:extLst>
            </p:cNvPr>
            <p:cNvSpPr/>
            <p:nvPr/>
          </p:nvSpPr>
          <p:spPr>
            <a:xfrm>
              <a:off x="3383212" y="4728091"/>
              <a:ext cx="2377574"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Elastic modulus: 0.25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Poisson's ratio: 0.15</a:t>
              </a: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grpSp>
    </p:spTree>
    <p:extLst>
      <p:ext uri="{BB962C8B-B14F-4D97-AF65-F5344CB8AC3E}">
        <p14:creationId xmlns:p14="http://schemas.microsoft.com/office/powerpoint/2010/main" val="172499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81"/>
                                        </p:tgtEl>
                                      </p:cBhvr>
                                    </p:animEffect>
                                    <p:set>
                                      <p:cBhvr>
                                        <p:cTn id="7" dur="1" fill="hold">
                                          <p:stCondLst>
                                            <p:cond delay="24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9ED6137-78EC-4CC1-8DFA-253370CB2108}"/>
              </a:ext>
            </a:extLst>
          </p:cNvPr>
          <p:cNvSpPr/>
          <p:nvPr/>
        </p:nvSpPr>
        <p:spPr>
          <a:xfrm>
            <a:off x="311178" y="85968"/>
            <a:ext cx="5740674"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Workflow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AI-based FEM-like mechanical property predictor</a:t>
            </a:r>
          </a:p>
        </p:txBody>
      </p:sp>
      <p:sp>
        <p:nvSpPr>
          <p:cNvPr id="16" name="投影片編號版面配置區 1">
            <a:extLst>
              <a:ext uri="{FF2B5EF4-FFF2-40B4-BE49-F238E27FC236}">
                <a16:creationId xmlns:a16="http://schemas.microsoft.com/office/drawing/2014/main" id="{9E9457E8-06EF-4415-AC1D-D57111816BE9}"/>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311027A-FAC5-43A1-8DB9-3DE9B982FAA7}" type="slidenum">
              <a:rPr kumimoji="0" lang="zh-TW" altLang="en-US" sz="1400" b="0" i="0" u="none" strike="noStrike" kern="1200" cap="none" spc="0" normalizeH="0" baseline="0" noProof="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115" name="圖片 114">
            <a:extLst>
              <a:ext uri="{FF2B5EF4-FFF2-40B4-BE49-F238E27FC236}">
                <a16:creationId xmlns:a16="http://schemas.microsoft.com/office/drawing/2014/main" id="{C080CACC-8648-4F9B-9B0D-13EDA914E3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26540" y="1107240"/>
            <a:ext cx="2300136" cy="1182842"/>
          </a:xfrm>
          <a:prstGeom prst="rect">
            <a:avLst/>
          </a:prstGeom>
        </p:spPr>
      </p:pic>
      <p:pic>
        <p:nvPicPr>
          <p:cNvPr id="116" name="圖片 115" descr="一張含有 大, 人, 團體, 男人 的圖片&#10;&#10;自動產生的描述">
            <a:extLst>
              <a:ext uri="{FF2B5EF4-FFF2-40B4-BE49-F238E27FC236}">
                <a16:creationId xmlns:a16="http://schemas.microsoft.com/office/drawing/2014/main" id="{4601F481-1CFF-44FD-BFE0-F28462982CA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87634" y="948336"/>
            <a:ext cx="1940372" cy="1341746"/>
          </a:xfrm>
          <a:prstGeom prst="rect">
            <a:avLst/>
          </a:prstGeom>
        </p:spPr>
      </p:pic>
      <p:pic>
        <p:nvPicPr>
          <p:cNvPr id="127" name="圖片 126" descr="一張含有 蜂巢, 籃球, 遊戲 的圖片&#10;&#10;自動產生的描述">
            <a:extLst>
              <a:ext uri="{FF2B5EF4-FFF2-40B4-BE49-F238E27FC236}">
                <a16:creationId xmlns:a16="http://schemas.microsoft.com/office/drawing/2014/main" id="{527B2FB3-BB16-4A58-BE9A-BCDCCE7FAF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797" y="1098322"/>
            <a:ext cx="2325193" cy="1195727"/>
          </a:xfrm>
          <a:prstGeom prst="rect">
            <a:avLst/>
          </a:prstGeom>
        </p:spPr>
      </p:pic>
      <p:sp>
        <p:nvSpPr>
          <p:cNvPr id="128" name="箭號: 向下 127">
            <a:extLst>
              <a:ext uri="{FF2B5EF4-FFF2-40B4-BE49-F238E27FC236}">
                <a16:creationId xmlns:a16="http://schemas.microsoft.com/office/drawing/2014/main" id="{6EF942A9-390E-4395-8EB5-C6BF21D27818}"/>
              </a:ext>
            </a:extLst>
          </p:cNvPr>
          <p:cNvSpPr/>
          <p:nvPr/>
        </p:nvSpPr>
        <p:spPr>
          <a:xfrm rot="16200000">
            <a:off x="2980071" y="1214305"/>
            <a:ext cx="821389" cy="963760"/>
          </a:xfrm>
          <a:prstGeom prst="downArrow">
            <a:avLst/>
          </a:prstGeom>
          <a:noFill/>
          <a:ln>
            <a:solidFill>
              <a:srgbClr val="FEC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129" name="文字方塊 128">
            <a:extLst>
              <a:ext uri="{FF2B5EF4-FFF2-40B4-BE49-F238E27FC236}">
                <a16:creationId xmlns:a16="http://schemas.microsoft.com/office/drawing/2014/main" id="{5703E53E-FE06-469F-9847-F296F65E0D9D}"/>
              </a:ext>
            </a:extLst>
          </p:cNvPr>
          <p:cNvSpPr txBox="1"/>
          <p:nvPr/>
        </p:nvSpPr>
        <p:spPr>
          <a:xfrm>
            <a:off x="2890292" y="1542052"/>
            <a:ext cx="971741"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FEM/slow</a:t>
            </a:r>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grpSp>
        <p:nvGrpSpPr>
          <p:cNvPr id="164" name="群組 163">
            <a:extLst>
              <a:ext uri="{FF2B5EF4-FFF2-40B4-BE49-F238E27FC236}">
                <a16:creationId xmlns:a16="http://schemas.microsoft.com/office/drawing/2014/main" id="{04B960C7-98C3-4976-9ECE-20960404002B}"/>
              </a:ext>
            </a:extLst>
          </p:cNvPr>
          <p:cNvGrpSpPr/>
          <p:nvPr/>
        </p:nvGrpSpPr>
        <p:grpSpPr>
          <a:xfrm>
            <a:off x="477860" y="4447732"/>
            <a:ext cx="8188280" cy="1876592"/>
            <a:chOff x="376457" y="3014708"/>
            <a:chExt cx="8188280" cy="1876592"/>
          </a:xfrm>
        </p:grpSpPr>
        <p:grpSp>
          <p:nvGrpSpPr>
            <p:cNvPr id="135" name="群組 134">
              <a:extLst>
                <a:ext uri="{FF2B5EF4-FFF2-40B4-BE49-F238E27FC236}">
                  <a16:creationId xmlns:a16="http://schemas.microsoft.com/office/drawing/2014/main" id="{C6A20CF1-ED18-45C9-BB00-7941963F4412}"/>
                </a:ext>
              </a:extLst>
            </p:cNvPr>
            <p:cNvGrpSpPr/>
            <p:nvPr/>
          </p:nvGrpSpPr>
          <p:grpSpPr>
            <a:xfrm>
              <a:off x="376457" y="3014708"/>
              <a:ext cx="1601203" cy="1876592"/>
              <a:chOff x="619059" y="1254248"/>
              <a:chExt cx="1601203" cy="1876592"/>
            </a:xfrm>
          </p:grpSpPr>
          <p:grpSp>
            <p:nvGrpSpPr>
              <p:cNvPr id="158" name="群組 157">
                <a:extLst>
                  <a:ext uri="{FF2B5EF4-FFF2-40B4-BE49-F238E27FC236}">
                    <a16:creationId xmlns:a16="http://schemas.microsoft.com/office/drawing/2014/main" id="{962B21A6-1867-4F3E-8CF3-5C22FC0CC789}"/>
                  </a:ext>
                </a:extLst>
              </p:cNvPr>
              <p:cNvGrpSpPr/>
              <p:nvPr/>
            </p:nvGrpSpPr>
            <p:grpSpPr>
              <a:xfrm>
                <a:off x="619059" y="1635720"/>
                <a:ext cx="1601203" cy="1495120"/>
                <a:chOff x="447610" y="1369019"/>
                <a:chExt cx="1466850" cy="1276476"/>
              </a:xfrm>
            </p:grpSpPr>
            <p:sp>
              <p:nvSpPr>
                <p:cNvPr id="160" name="矩形: 圓角 159">
                  <a:extLst>
                    <a:ext uri="{FF2B5EF4-FFF2-40B4-BE49-F238E27FC236}">
                      <a16:creationId xmlns:a16="http://schemas.microsoft.com/office/drawing/2014/main" id="{DDFEC980-3E31-4088-8D7D-7F62BA32A1B4}"/>
                    </a:ext>
                  </a:extLst>
                </p:cNvPr>
                <p:cNvSpPr/>
                <p:nvPr/>
              </p:nvSpPr>
              <p:spPr>
                <a:xfrm>
                  <a:off x="447610" y="1369019"/>
                  <a:ext cx="1466850" cy="1276476"/>
                </a:xfrm>
                <a:prstGeom prst="roundRect">
                  <a:avLst>
                    <a:gd name="adj" fmla="val 8225"/>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61" name="矩形: 圓角 160">
                  <a:extLst>
                    <a:ext uri="{FF2B5EF4-FFF2-40B4-BE49-F238E27FC236}">
                      <a16:creationId xmlns:a16="http://schemas.microsoft.com/office/drawing/2014/main" id="{CA8D5399-90AC-4F96-9BC3-C2B94986D3E8}"/>
                    </a:ext>
                  </a:extLst>
                </p:cNvPr>
                <p:cNvSpPr/>
                <p:nvPr/>
              </p:nvSpPr>
              <p:spPr>
                <a:xfrm>
                  <a:off x="590485" y="1469045"/>
                  <a:ext cx="1181100" cy="30041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Image-based</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62" name="矩形: 圓角 161">
                  <a:extLst>
                    <a:ext uri="{FF2B5EF4-FFF2-40B4-BE49-F238E27FC236}">
                      <a16:creationId xmlns:a16="http://schemas.microsoft.com/office/drawing/2014/main" id="{3B2CFF95-2625-431C-B1DA-F1EE8F226FF3}"/>
                    </a:ext>
                  </a:extLst>
                </p:cNvPr>
                <p:cNvSpPr/>
                <p:nvPr/>
              </p:nvSpPr>
              <p:spPr>
                <a:xfrm>
                  <a:off x="590485" y="1856334"/>
                  <a:ext cx="1181100" cy="30041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Material</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63" name="矩形: 圓角 162">
                  <a:extLst>
                    <a:ext uri="{FF2B5EF4-FFF2-40B4-BE49-F238E27FC236}">
                      <a16:creationId xmlns:a16="http://schemas.microsoft.com/office/drawing/2014/main" id="{C84239F5-BAC0-49CF-B0BA-0FCC23A9FAFE}"/>
                    </a:ext>
                  </a:extLst>
                </p:cNvPr>
                <p:cNvSpPr/>
                <p:nvPr/>
              </p:nvSpPr>
              <p:spPr>
                <a:xfrm>
                  <a:off x="590485" y="2243623"/>
                  <a:ext cx="1181100" cy="300411"/>
                </a:xfrm>
                <a:prstGeom prst="round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Material properties</a:t>
                  </a:r>
                  <a:endParaRPr kumimoji="0" lang="zh-TW" altLang="en-US" sz="1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grpSp>
          <p:sp>
            <p:nvSpPr>
              <p:cNvPr id="159" name="文字方塊 158">
                <a:extLst>
                  <a:ext uri="{FF2B5EF4-FFF2-40B4-BE49-F238E27FC236}">
                    <a16:creationId xmlns:a16="http://schemas.microsoft.com/office/drawing/2014/main" id="{73E97D4A-4F23-4649-AB40-E6FCFA784427}"/>
                  </a:ext>
                </a:extLst>
              </p:cNvPr>
              <p:cNvSpPr txBox="1"/>
              <p:nvPr/>
            </p:nvSpPr>
            <p:spPr>
              <a:xfrm>
                <a:off x="859752" y="1254248"/>
                <a:ext cx="1120820"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Modeling</a:t>
                </a: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grpSp>
        <p:grpSp>
          <p:nvGrpSpPr>
            <p:cNvPr id="136" name="群組 135">
              <a:extLst>
                <a:ext uri="{FF2B5EF4-FFF2-40B4-BE49-F238E27FC236}">
                  <a16:creationId xmlns:a16="http://schemas.microsoft.com/office/drawing/2014/main" id="{A5323088-33CC-4B33-872B-B515DEF72C62}"/>
                </a:ext>
              </a:extLst>
            </p:cNvPr>
            <p:cNvGrpSpPr/>
            <p:nvPr/>
          </p:nvGrpSpPr>
          <p:grpSpPr>
            <a:xfrm>
              <a:off x="2634639" y="3014708"/>
              <a:ext cx="1601203" cy="1876592"/>
              <a:chOff x="2460167" y="1099338"/>
              <a:chExt cx="1466850" cy="1602163"/>
            </a:xfrm>
          </p:grpSpPr>
          <p:sp>
            <p:nvSpPr>
              <p:cNvPr id="153" name="矩形: 圓角 152">
                <a:extLst>
                  <a:ext uri="{FF2B5EF4-FFF2-40B4-BE49-F238E27FC236}">
                    <a16:creationId xmlns:a16="http://schemas.microsoft.com/office/drawing/2014/main" id="{015ECE42-7E86-495D-8798-25CB2784C13A}"/>
                  </a:ext>
                </a:extLst>
              </p:cNvPr>
              <p:cNvSpPr/>
              <p:nvPr/>
            </p:nvSpPr>
            <p:spPr>
              <a:xfrm>
                <a:off x="2460167" y="1407116"/>
                <a:ext cx="1466850" cy="1294385"/>
              </a:xfrm>
              <a:prstGeom prst="roundRect">
                <a:avLst>
                  <a:gd name="adj" fmla="val 8225"/>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56" name="矩形: 圓角 155">
                <a:extLst>
                  <a:ext uri="{FF2B5EF4-FFF2-40B4-BE49-F238E27FC236}">
                    <a16:creationId xmlns:a16="http://schemas.microsoft.com/office/drawing/2014/main" id="{B0F004CD-0E48-410D-8CC9-38EF200EA223}"/>
                  </a:ext>
                </a:extLst>
              </p:cNvPr>
              <p:cNvSpPr/>
              <p:nvPr/>
            </p:nvSpPr>
            <p:spPr>
              <a:xfrm>
                <a:off x="2603042" y="1525051"/>
                <a:ext cx="1181100" cy="105708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BCs</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57" name="文字方塊 156">
                <a:extLst>
                  <a:ext uri="{FF2B5EF4-FFF2-40B4-BE49-F238E27FC236}">
                    <a16:creationId xmlns:a16="http://schemas.microsoft.com/office/drawing/2014/main" id="{64DB4B24-39B6-4622-9682-1B065FE7B030}"/>
                  </a:ext>
                </a:extLst>
              </p:cNvPr>
              <p:cNvSpPr txBox="1"/>
              <p:nvPr/>
            </p:nvSpPr>
            <p:spPr>
              <a:xfrm>
                <a:off x="2668460" y="1099338"/>
                <a:ext cx="1050272" cy="31532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Definition</a:t>
                </a: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grpSp>
        <p:pic>
          <p:nvPicPr>
            <p:cNvPr id="137" name="圖形 136" descr="單線箭號: 直線">
              <a:extLst>
                <a:ext uri="{FF2B5EF4-FFF2-40B4-BE49-F238E27FC236}">
                  <a16:creationId xmlns:a16="http://schemas.microsoft.com/office/drawing/2014/main" id="{BB465B72-FEEF-44EC-8F4D-F2D8A5D499E9}"/>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0800000">
              <a:off x="2133621" y="3950453"/>
              <a:ext cx="362981" cy="362981"/>
            </a:xfrm>
            <a:prstGeom prst="rect">
              <a:avLst/>
            </a:prstGeom>
          </p:spPr>
        </p:pic>
        <p:pic>
          <p:nvPicPr>
            <p:cNvPr id="138" name="圖形 137" descr="單線箭號: 直線">
              <a:extLst>
                <a:ext uri="{FF2B5EF4-FFF2-40B4-BE49-F238E27FC236}">
                  <a16:creationId xmlns:a16="http://schemas.microsoft.com/office/drawing/2014/main" id="{88CCCF91-2EEB-499F-A1DC-31356676E93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0800000">
              <a:off x="4352103" y="3949983"/>
              <a:ext cx="362981" cy="362981"/>
            </a:xfrm>
            <a:prstGeom prst="rect">
              <a:avLst/>
            </a:prstGeom>
          </p:spPr>
        </p:pic>
        <p:pic>
          <p:nvPicPr>
            <p:cNvPr id="139" name="圖形 138" descr="單線箭號: 直線">
              <a:extLst>
                <a:ext uri="{FF2B5EF4-FFF2-40B4-BE49-F238E27FC236}">
                  <a16:creationId xmlns:a16="http://schemas.microsoft.com/office/drawing/2014/main" id="{A3A4B3E6-9DD6-4E88-AE64-DE5EC784449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0800000">
              <a:off x="6505326" y="3947692"/>
              <a:ext cx="362981" cy="362981"/>
            </a:xfrm>
            <a:prstGeom prst="rect">
              <a:avLst/>
            </a:prstGeom>
          </p:spPr>
        </p:pic>
        <p:grpSp>
          <p:nvGrpSpPr>
            <p:cNvPr id="140" name="群組 139">
              <a:extLst>
                <a:ext uri="{FF2B5EF4-FFF2-40B4-BE49-F238E27FC236}">
                  <a16:creationId xmlns:a16="http://schemas.microsoft.com/office/drawing/2014/main" id="{C74C8193-2DAA-4EAB-B35D-97162B7AA680}"/>
                </a:ext>
              </a:extLst>
            </p:cNvPr>
            <p:cNvGrpSpPr/>
            <p:nvPr/>
          </p:nvGrpSpPr>
          <p:grpSpPr>
            <a:xfrm>
              <a:off x="6963534" y="3014708"/>
              <a:ext cx="1601203" cy="1876592"/>
              <a:chOff x="4366421" y="1099338"/>
              <a:chExt cx="1466850" cy="1602163"/>
            </a:xfrm>
          </p:grpSpPr>
          <p:sp>
            <p:nvSpPr>
              <p:cNvPr id="148" name="矩形: 圓角 147">
                <a:extLst>
                  <a:ext uri="{FF2B5EF4-FFF2-40B4-BE49-F238E27FC236}">
                    <a16:creationId xmlns:a16="http://schemas.microsoft.com/office/drawing/2014/main" id="{48165751-3851-4C8C-B48F-30595F0EB73A}"/>
                  </a:ext>
                </a:extLst>
              </p:cNvPr>
              <p:cNvSpPr/>
              <p:nvPr/>
            </p:nvSpPr>
            <p:spPr>
              <a:xfrm>
                <a:off x="4366421" y="1407116"/>
                <a:ext cx="1466850" cy="1294385"/>
              </a:xfrm>
              <a:prstGeom prst="roundRect">
                <a:avLst>
                  <a:gd name="adj" fmla="val 8225"/>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49" name="矩形: 圓角 148">
                <a:extLst>
                  <a:ext uri="{FF2B5EF4-FFF2-40B4-BE49-F238E27FC236}">
                    <a16:creationId xmlns:a16="http://schemas.microsoft.com/office/drawing/2014/main" id="{3002B0F9-99F1-46E4-BF2E-2C0A8C2E0BE3}"/>
                  </a:ext>
                </a:extLst>
              </p:cNvPr>
              <p:cNvSpPr/>
              <p:nvPr/>
            </p:nvSpPr>
            <p:spPr>
              <a:xfrm>
                <a:off x="4509296" y="1507142"/>
                <a:ext cx="1181100" cy="30041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Stress</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50" name="矩形: 圓角 149">
                <a:extLst>
                  <a:ext uri="{FF2B5EF4-FFF2-40B4-BE49-F238E27FC236}">
                    <a16:creationId xmlns:a16="http://schemas.microsoft.com/office/drawing/2014/main" id="{3593316D-3AA3-47F0-A3F3-9719DAB89D39}"/>
                  </a:ext>
                </a:extLst>
              </p:cNvPr>
              <p:cNvSpPr/>
              <p:nvPr/>
            </p:nvSpPr>
            <p:spPr>
              <a:xfrm>
                <a:off x="4509296" y="1894431"/>
                <a:ext cx="1181100" cy="30041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Strain</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51" name="矩形: 圓角 150">
                <a:extLst>
                  <a:ext uri="{FF2B5EF4-FFF2-40B4-BE49-F238E27FC236}">
                    <a16:creationId xmlns:a16="http://schemas.microsoft.com/office/drawing/2014/main" id="{3806D429-04E8-4A4F-BC8F-0117DE44FE86}"/>
                  </a:ext>
                </a:extLst>
              </p:cNvPr>
              <p:cNvSpPr/>
              <p:nvPr/>
            </p:nvSpPr>
            <p:spPr>
              <a:xfrm>
                <a:off x="4509296" y="2281720"/>
                <a:ext cx="1181100" cy="300411"/>
              </a:xfrm>
              <a:prstGeom prst="round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Deformation</a:t>
                </a:r>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52" name="文字方塊 151">
                <a:extLst>
                  <a:ext uri="{FF2B5EF4-FFF2-40B4-BE49-F238E27FC236}">
                    <a16:creationId xmlns:a16="http://schemas.microsoft.com/office/drawing/2014/main" id="{22302693-E3B2-4D07-8572-01367B1CFC24}"/>
                  </a:ext>
                </a:extLst>
              </p:cNvPr>
              <p:cNvSpPr txBox="1"/>
              <p:nvPr/>
            </p:nvSpPr>
            <p:spPr>
              <a:xfrm>
                <a:off x="4715692" y="1099338"/>
                <a:ext cx="768319" cy="31532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Result</a:t>
                </a:r>
              </a:p>
            </p:txBody>
          </p:sp>
        </p:grpSp>
        <p:grpSp>
          <p:nvGrpSpPr>
            <p:cNvPr id="142" name="群組 141">
              <a:extLst>
                <a:ext uri="{FF2B5EF4-FFF2-40B4-BE49-F238E27FC236}">
                  <a16:creationId xmlns:a16="http://schemas.microsoft.com/office/drawing/2014/main" id="{9C70BA12-6F20-4ED6-A6DB-DE102BA7FC19}"/>
                </a:ext>
              </a:extLst>
            </p:cNvPr>
            <p:cNvGrpSpPr/>
            <p:nvPr/>
          </p:nvGrpSpPr>
          <p:grpSpPr>
            <a:xfrm>
              <a:off x="4799086" y="3014708"/>
              <a:ext cx="1601203" cy="1876592"/>
              <a:chOff x="4366421" y="1099338"/>
              <a:chExt cx="1466850" cy="1602163"/>
            </a:xfrm>
          </p:grpSpPr>
          <p:sp>
            <p:nvSpPr>
              <p:cNvPr id="144" name="矩形: 圓角 143">
                <a:extLst>
                  <a:ext uri="{FF2B5EF4-FFF2-40B4-BE49-F238E27FC236}">
                    <a16:creationId xmlns:a16="http://schemas.microsoft.com/office/drawing/2014/main" id="{26AF356E-3F1B-4966-AA63-C66D5BAF2F54}"/>
                  </a:ext>
                </a:extLst>
              </p:cNvPr>
              <p:cNvSpPr/>
              <p:nvPr/>
            </p:nvSpPr>
            <p:spPr>
              <a:xfrm>
                <a:off x="4366421" y="1407116"/>
                <a:ext cx="1466850" cy="1294385"/>
              </a:xfrm>
              <a:prstGeom prst="roundRect">
                <a:avLst>
                  <a:gd name="adj" fmla="val 8225"/>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45" name="矩形: 圓角 144">
                <a:extLst>
                  <a:ext uri="{FF2B5EF4-FFF2-40B4-BE49-F238E27FC236}">
                    <a16:creationId xmlns:a16="http://schemas.microsoft.com/office/drawing/2014/main" id="{FAADA5C7-0F34-49EC-87C4-F34B9464497B}"/>
                  </a:ext>
                </a:extLst>
              </p:cNvPr>
              <p:cNvSpPr/>
              <p:nvPr/>
            </p:nvSpPr>
            <p:spPr>
              <a:xfrm>
                <a:off x="4506169" y="1525050"/>
                <a:ext cx="1181100" cy="107499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rPr>
                  <a:t>ML models</a:t>
                </a:r>
                <a:endParaRPr kumimoji="0" lang="zh-TW" altLang="en-US" sz="2000" b="1"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47" name="文字方塊 146">
                <a:extLst>
                  <a:ext uri="{FF2B5EF4-FFF2-40B4-BE49-F238E27FC236}">
                    <a16:creationId xmlns:a16="http://schemas.microsoft.com/office/drawing/2014/main" id="{161B7F04-7BC3-4A5C-B51A-90729A307FC8}"/>
                  </a:ext>
                </a:extLst>
              </p:cNvPr>
              <p:cNvSpPr txBox="1"/>
              <p:nvPr/>
            </p:nvSpPr>
            <p:spPr>
              <a:xfrm>
                <a:off x="4492479" y="1099338"/>
                <a:ext cx="1214743" cy="31532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Calculation</a:t>
                </a: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grpSp>
      </p:grpSp>
      <p:sp>
        <p:nvSpPr>
          <p:cNvPr id="53" name="矩形: 圓角 52">
            <a:extLst>
              <a:ext uri="{FF2B5EF4-FFF2-40B4-BE49-F238E27FC236}">
                <a16:creationId xmlns:a16="http://schemas.microsoft.com/office/drawing/2014/main" id="{07194A7D-1D19-482A-B85E-DA2466E815C9}"/>
              </a:ext>
            </a:extLst>
          </p:cNvPr>
          <p:cNvSpPr/>
          <p:nvPr/>
        </p:nvSpPr>
        <p:spPr>
          <a:xfrm>
            <a:off x="477860" y="2836676"/>
            <a:ext cx="1601203" cy="1492216"/>
          </a:xfrm>
          <a:prstGeom prst="roundRect">
            <a:avLst>
              <a:gd name="adj" fmla="val 8225"/>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54" name="矩形: 圓角 53">
            <a:extLst>
              <a:ext uri="{FF2B5EF4-FFF2-40B4-BE49-F238E27FC236}">
                <a16:creationId xmlns:a16="http://schemas.microsoft.com/office/drawing/2014/main" id="{CFFA5C68-06E5-47DA-953B-6F715CAC251B}"/>
              </a:ext>
            </a:extLst>
          </p:cNvPr>
          <p:cNvSpPr/>
          <p:nvPr/>
        </p:nvSpPr>
        <p:spPr>
          <a:xfrm>
            <a:off x="633821" y="2953835"/>
            <a:ext cx="1289280" cy="35186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Structure</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55" name="矩形: 圓角 54">
            <a:extLst>
              <a:ext uri="{FF2B5EF4-FFF2-40B4-BE49-F238E27FC236}">
                <a16:creationId xmlns:a16="http://schemas.microsoft.com/office/drawing/2014/main" id="{EB70A3EC-4455-4190-8A3D-D3C4E25667B2}"/>
              </a:ext>
            </a:extLst>
          </p:cNvPr>
          <p:cNvSpPr/>
          <p:nvPr/>
        </p:nvSpPr>
        <p:spPr>
          <a:xfrm>
            <a:off x="633821" y="3407462"/>
            <a:ext cx="1289280" cy="35186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Material</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56" name="矩形: 圓角 55">
            <a:extLst>
              <a:ext uri="{FF2B5EF4-FFF2-40B4-BE49-F238E27FC236}">
                <a16:creationId xmlns:a16="http://schemas.microsoft.com/office/drawing/2014/main" id="{F0D22541-1653-420A-A430-5FC07CC78B4A}"/>
              </a:ext>
            </a:extLst>
          </p:cNvPr>
          <p:cNvSpPr/>
          <p:nvPr/>
        </p:nvSpPr>
        <p:spPr>
          <a:xfrm>
            <a:off x="633821" y="3861088"/>
            <a:ext cx="1289280" cy="351867"/>
          </a:xfrm>
          <a:prstGeom prst="round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Material properties</a:t>
            </a:r>
            <a:endParaRPr kumimoji="0" lang="zh-TW" altLang="en-US" sz="1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52" name="文字方塊 51">
            <a:extLst>
              <a:ext uri="{FF2B5EF4-FFF2-40B4-BE49-F238E27FC236}">
                <a16:creationId xmlns:a16="http://schemas.microsoft.com/office/drawing/2014/main" id="{2E166053-5CF7-4F4C-93A8-A384622460B2}"/>
              </a:ext>
            </a:extLst>
          </p:cNvPr>
          <p:cNvSpPr txBox="1"/>
          <p:nvPr/>
        </p:nvSpPr>
        <p:spPr>
          <a:xfrm>
            <a:off x="718553" y="2455204"/>
            <a:ext cx="1120820"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Modeling</a:t>
            </a: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60" name="矩形: 圓角 59">
            <a:extLst>
              <a:ext uri="{FF2B5EF4-FFF2-40B4-BE49-F238E27FC236}">
                <a16:creationId xmlns:a16="http://schemas.microsoft.com/office/drawing/2014/main" id="{A3DF32F2-C4B8-44D4-86AC-8ADA01049D29}"/>
              </a:ext>
            </a:extLst>
          </p:cNvPr>
          <p:cNvSpPr/>
          <p:nvPr/>
        </p:nvSpPr>
        <p:spPr>
          <a:xfrm>
            <a:off x="2736042" y="2815700"/>
            <a:ext cx="1601203" cy="1492216"/>
          </a:xfrm>
          <a:prstGeom prst="roundRect">
            <a:avLst>
              <a:gd name="adj" fmla="val 8225"/>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61" name="矩形: 圓角 60">
            <a:extLst>
              <a:ext uri="{FF2B5EF4-FFF2-40B4-BE49-F238E27FC236}">
                <a16:creationId xmlns:a16="http://schemas.microsoft.com/office/drawing/2014/main" id="{83C22CEB-6F9C-4B7C-94A7-4F47D0EB8D3B}"/>
              </a:ext>
            </a:extLst>
          </p:cNvPr>
          <p:cNvSpPr/>
          <p:nvPr/>
        </p:nvSpPr>
        <p:spPr>
          <a:xfrm>
            <a:off x="2892003" y="2932859"/>
            <a:ext cx="1289280" cy="351867"/>
          </a:xfrm>
          <a:prstGeom prst="round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Seeding</a:t>
            </a:r>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62" name="矩形: 圓角 61">
            <a:extLst>
              <a:ext uri="{FF2B5EF4-FFF2-40B4-BE49-F238E27FC236}">
                <a16:creationId xmlns:a16="http://schemas.microsoft.com/office/drawing/2014/main" id="{4948B61D-7157-4646-9709-C06356A7CF52}"/>
              </a:ext>
            </a:extLst>
          </p:cNvPr>
          <p:cNvSpPr/>
          <p:nvPr/>
        </p:nvSpPr>
        <p:spPr>
          <a:xfrm>
            <a:off x="2892003" y="3386486"/>
            <a:ext cx="1289280" cy="35186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Meshing</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63" name="矩形: 圓角 62">
            <a:extLst>
              <a:ext uri="{FF2B5EF4-FFF2-40B4-BE49-F238E27FC236}">
                <a16:creationId xmlns:a16="http://schemas.microsoft.com/office/drawing/2014/main" id="{DBAC69E2-9923-45BA-8C44-ACAAF2E2A052}"/>
              </a:ext>
            </a:extLst>
          </p:cNvPr>
          <p:cNvSpPr/>
          <p:nvPr/>
        </p:nvSpPr>
        <p:spPr>
          <a:xfrm>
            <a:off x="2892003" y="3840112"/>
            <a:ext cx="1289280" cy="35186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BCs</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64" name="文字方塊 63">
            <a:extLst>
              <a:ext uri="{FF2B5EF4-FFF2-40B4-BE49-F238E27FC236}">
                <a16:creationId xmlns:a16="http://schemas.microsoft.com/office/drawing/2014/main" id="{44D9FE51-3BC7-40AE-9F14-8EEF75899996}"/>
              </a:ext>
            </a:extLst>
          </p:cNvPr>
          <p:cNvSpPr txBox="1"/>
          <p:nvPr/>
        </p:nvSpPr>
        <p:spPr>
          <a:xfrm>
            <a:off x="2963413" y="2455204"/>
            <a:ext cx="1146469"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Definition</a:t>
            </a: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92" name="矩形: 圓角 91">
            <a:extLst>
              <a:ext uri="{FF2B5EF4-FFF2-40B4-BE49-F238E27FC236}">
                <a16:creationId xmlns:a16="http://schemas.microsoft.com/office/drawing/2014/main" id="{DABE2AEA-1FD1-4C90-828B-05284C0101C8}"/>
              </a:ext>
            </a:extLst>
          </p:cNvPr>
          <p:cNvSpPr/>
          <p:nvPr/>
        </p:nvSpPr>
        <p:spPr>
          <a:xfrm>
            <a:off x="7064937" y="2815700"/>
            <a:ext cx="1601203" cy="1513193"/>
          </a:xfrm>
          <a:prstGeom prst="roundRect">
            <a:avLst>
              <a:gd name="adj" fmla="val 8225"/>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93" name="矩形: 圓角 92">
            <a:extLst>
              <a:ext uri="{FF2B5EF4-FFF2-40B4-BE49-F238E27FC236}">
                <a16:creationId xmlns:a16="http://schemas.microsoft.com/office/drawing/2014/main" id="{C9207A6E-FD15-4AF6-8F82-FB957A119723}"/>
              </a:ext>
            </a:extLst>
          </p:cNvPr>
          <p:cNvSpPr/>
          <p:nvPr/>
        </p:nvSpPr>
        <p:spPr>
          <a:xfrm>
            <a:off x="7220898" y="2932860"/>
            <a:ext cx="1289280" cy="35186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Stress</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94" name="矩形: 圓角 93">
            <a:extLst>
              <a:ext uri="{FF2B5EF4-FFF2-40B4-BE49-F238E27FC236}">
                <a16:creationId xmlns:a16="http://schemas.microsoft.com/office/drawing/2014/main" id="{43423D98-0BBA-41C5-B775-B0643EDDE21D}"/>
              </a:ext>
            </a:extLst>
          </p:cNvPr>
          <p:cNvSpPr/>
          <p:nvPr/>
        </p:nvSpPr>
        <p:spPr>
          <a:xfrm>
            <a:off x="7220898" y="3386486"/>
            <a:ext cx="1289280" cy="35186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Strain</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95" name="矩形: 圓角 94">
            <a:extLst>
              <a:ext uri="{FF2B5EF4-FFF2-40B4-BE49-F238E27FC236}">
                <a16:creationId xmlns:a16="http://schemas.microsoft.com/office/drawing/2014/main" id="{87A341B2-CA04-4ED0-AD50-AE7F3B28B343}"/>
              </a:ext>
            </a:extLst>
          </p:cNvPr>
          <p:cNvSpPr/>
          <p:nvPr/>
        </p:nvSpPr>
        <p:spPr>
          <a:xfrm>
            <a:off x="7220898" y="3840113"/>
            <a:ext cx="1289280" cy="351867"/>
          </a:xfrm>
          <a:prstGeom prst="round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Deformation</a:t>
            </a:r>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96" name="文字方塊 95">
            <a:extLst>
              <a:ext uri="{FF2B5EF4-FFF2-40B4-BE49-F238E27FC236}">
                <a16:creationId xmlns:a16="http://schemas.microsoft.com/office/drawing/2014/main" id="{F450709D-3FBA-4B23-B6F6-F2BF17D053A7}"/>
              </a:ext>
            </a:extLst>
          </p:cNvPr>
          <p:cNvSpPr txBox="1"/>
          <p:nvPr/>
        </p:nvSpPr>
        <p:spPr>
          <a:xfrm>
            <a:off x="7446199" y="2455204"/>
            <a:ext cx="838692" cy="369333"/>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Result</a:t>
            </a:r>
          </a:p>
        </p:txBody>
      </p:sp>
      <p:sp>
        <p:nvSpPr>
          <p:cNvPr id="66" name="矩形: 圓角 65">
            <a:extLst>
              <a:ext uri="{FF2B5EF4-FFF2-40B4-BE49-F238E27FC236}">
                <a16:creationId xmlns:a16="http://schemas.microsoft.com/office/drawing/2014/main" id="{2F3365CB-7E1A-4C39-AFEE-3E13D4546208}"/>
              </a:ext>
            </a:extLst>
          </p:cNvPr>
          <p:cNvSpPr/>
          <p:nvPr/>
        </p:nvSpPr>
        <p:spPr>
          <a:xfrm>
            <a:off x="4900489" y="2815700"/>
            <a:ext cx="1601203" cy="1513193"/>
          </a:xfrm>
          <a:prstGeom prst="roundRect">
            <a:avLst>
              <a:gd name="adj" fmla="val 8225"/>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67" name="矩形: 圓角 66">
            <a:extLst>
              <a:ext uri="{FF2B5EF4-FFF2-40B4-BE49-F238E27FC236}">
                <a16:creationId xmlns:a16="http://schemas.microsoft.com/office/drawing/2014/main" id="{EC68D86E-72BE-4A16-9634-0C387F37F021}"/>
              </a:ext>
            </a:extLst>
          </p:cNvPr>
          <p:cNvSpPr/>
          <p:nvPr/>
        </p:nvSpPr>
        <p:spPr>
          <a:xfrm>
            <a:off x="5053037" y="3386485"/>
            <a:ext cx="1289280" cy="35186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rPr>
              <a:t>Linear solvers</a:t>
            </a:r>
            <a:endParaRPr kumimoji="0" lang="zh-TW" altLang="en-US" sz="12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68" name="矩形: 圓角 67">
            <a:extLst>
              <a:ext uri="{FF2B5EF4-FFF2-40B4-BE49-F238E27FC236}">
                <a16:creationId xmlns:a16="http://schemas.microsoft.com/office/drawing/2014/main" id="{24A94AD5-42AF-45B0-8849-1F26EB69821F}"/>
              </a:ext>
            </a:extLst>
          </p:cNvPr>
          <p:cNvSpPr/>
          <p:nvPr/>
        </p:nvSpPr>
        <p:spPr>
          <a:xfrm>
            <a:off x="5053037" y="3840113"/>
            <a:ext cx="1289280" cy="351867"/>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Nonlinear solvers</a:t>
            </a:r>
            <a:endParaRPr kumimoji="0" lang="zh-TW" altLang="en-US" sz="1400" b="0" i="0" u="none" strike="noStrike" kern="1200" cap="none" spc="0" normalizeH="0" baseline="0" noProof="0" dirty="0">
              <a:ln>
                <a:noFill/>
              </a:ln>
              <a:solidFill>
                <a:srgbClr val="FFC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70" name="文字方塊 69">
            <a:extLst>
              <a:ext uri="{FF2B5EF4-FFF2-40B4-BE49-F238E27FC236}">
                <a16:creationId xmlns:a16="http://schemas.microsoft.com/office/drawing/2014/main" id="{4C0C90D6-C822-4AFB-B47F-465056737375}"/>
              </a:ext>
            </a:extLst>
          </p:cNvPr>
          <p:cNvSpPr txBox="1"/>
          <p:nvPr/>
        </p:nvSpPr>
        <p:spPr>
          <a:xfrm>
            <a:off x="5038093" y="2455204"/>
            <a:ext cx="1326005" cy="369333"/>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Calculation</a:t>
            </a: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31" name="矩形: 圓角 130">
            <a:extLst>
              <a:ext uri="{FF2B5EF4-FFF2-40B4-BE49-F238E27FC236}">
                <a16:creationId xmlns:a16="http://schemas.microsoft.com/office/drawing/2014/main" id="{484AC94C-6BA6-49C1-A37D-534005AD730D}"/>
              </a:ext>
            </a:extLst>
          </p:cNvPr>
          <p:cNvSpPr/>
          <p:nvPr/>
        </p:nvSpPr>
        <p:spPr>
          <a:xfrm>
            <a:off x="5053037" y="2953836"/>
            <a:ext cx="1289280" cy="351867"/>
          </a:xfrm>
          <a:prstGeom prst="round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Basic solvers</a:t>
            </a:r>
          </a:p>
        </p:txBody>
      </p:sp>
      <p:sp>
        <p:nvSpPr>
          <p:cNvPr id="165" name="圖形 26" descr="單線箭號: 直線">
            <a:extLst>
              <a:ext uri="{FF2B5EF4-FFF2-40B4-BE49-F238E27FC236}">
                <a16:creationId xmlns:a16="http://schemas.microsoft.com/office/drawing/2014/main" id="{5B0BDC29-5F54-4199-8F5A-2A19A823B3B8}"/>
              </a:ext>
            </a:extLst>
          </p:cNvPr>
          <p:cNvSpPr/>
          <p:nvPr/>
        </p:nvSpPr>
        <p:spPr>
          <a:xfrm rot="10800000">
            <a:off x="2250148" y="3508161"/>
            <a:ext cx="332732" cy="128555"/>
          </a:xfrm>
          <a:custGeom>
            <a:avLst/>
            <a:gdLst>
              <a:gd name="connsiteX0" fmla="*/ 321389 w 332732"/>
              <a:gd name="connsiteY0" fmla="*/ 52935 h 128555"/>
              <a:gd name="connsiteX1" fmla="*/ 38567 w 332732"/>
              <a:gd name="connsiteY1" fmla="*/ 52935 h 128555"/>
              <a:gd name="connsiteX2" fmla="*/ 72218 w 332732"/>
              <a:gd name="connsiteY2" fmla="*/ 19283 h 128555"/>
              <a:gd name="connsiteX3" fmla="*/ 72218 w 332732"/>
              <a:gd name="connsiteY3" fmla="*/ 3403 h 128555"/>
              <a:gd name="connsiteX4" fmla="*/ 56338 w 332732"/>
              <a:gd name="connsiteY4" fmla="*/ 3403 h 128555"/>
              <a:gd name="connsiteX5" fmla="*/ 3403 w 332732"/>
              <a:gd name="connsiteY5" fmla="*/ 56338 h 128555"/>
              <a:gd name="connsiteX6" fmla="*/ 3403 w 332732"/>
              <a:gd name="connsiteY6" fmla="*/ 72218 h 128555"/>
              <a:gd name="connsiteX7" fmla="*/ 56338 w 332732"/>
              <a:gd name="connsiteY7" fmla="*/ 125153 h 128555"/>
              <a:gd name="connsiteX8" fmla="*/ 64278 w 332732"/>
              <a:gd name="connsiteY8" fmla="*/ 128556 h 128555"/>
              <a:gd name="connsiteX9" fmla="*/ 72218 w 332732"/>
              <a:gd name="connsiteY9" fmla="*/ 125153 h 128555"/>
              <a:gd name="connsiteX10" fmla="*/ 72218 w 332732"/>
              <a:gd name="connsiteY10" fmla="*/ 109272 h 128555"/>
              <a:gd name="connsiteX11" fmla="*/ 38567 w 332732"/>
              <a:gd name="connsiteY11" fmla="*/ 75621 h 128555"/>
              <a:gd name="connsiteX12" fmla="*/ 321389 w 332732"/>
              <a:gd name="connsiteY12" fmla="*/ 75621 h 128555"/>
              <a:gd name="connsiteX13" fmla="*/ 332733 w 332732"/>
              <a:gd name="connsiteY13" fmla="*/ 64278 h 128555"/>
              <a:gd name="connsiteX14" fmla="*/ 321389 w 332732"/>
              <a:gd name="connsiteY14" fmla="*/ 52935 h 1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2732" h="128555">
                <a:moveTo>
                  <a:pt x="321389" y="52935"/>
                </a:moveTo>
                <a:lnTo>
                  <a:pt x="38567" y="52935"/>
                </a:lnTo>
                <a:lnTo>
                  <a:pt x="72218" y="19283"/>
                </a:lnTo>
                <a:cubicBezTo>
                  <a:pt x="76755" y="14746"/>
                  <a:pt x="76755" y="7562"/>
                  <a:pt x="72218" y="3403"/>
                </a:cubicBezTo>
                <a:cubicBezTo>
                  <a:pt x="67681" y="-1134"/>
                  <a:pt x="60497" y="-1134"/>
                  <a:pt x="56338" y="3403"/>
                </a:cubicBezTo>
                <a:lnTo>
                  <a:pt x="3403" y="56338"/>
                </a:lnTo>
                <a:cubicBezTo>
                  <a:pt x="-1134" y="60875"/>
                  <a:pt x="-1134" y="68059"/>
                  <a:pt x="3403" y="72218"/>
                </a:cubicBezTo>
                <a:lnTo>
                  <a:pt x="56338" y="125153"/>
                </a:lnTo>
                <a:cubicBezTo>
                  <a:pt x="58606" y="127421"/>
                  <a:pt x="61631" y="128556"/>
                  <a:pt x="64278" y="128556"/>
                </a:cubicBezTo>
                <a:cubicBezTo>
                  <a:pt x="66925" y="128556"/>
                  <a:pt x="69949" y="127421"/>
                  <a:pt x="72218" y="125153"/>
                </a:cubicBezTo>
                <a:cubicBezTo>
                  <a:pt x="76755" y="120616"/>
                  <a:pt x="76755" y="113432"/>
                  <a:pt x="72218" y="109272"/>
                </a:cubicBezTo>
                <a:lnTo>
                  <a:pt x="38567" y="75621"/>
                </a:lnTo>
                <a:lnTo>
                  <a:pt x="321389" y="75621"/>
                </a:lnTo>
                <a:cubicBezTo>
                  <a:pt x="327817" y="75621"/>
                  <a:pt x="332733" y="70706"/>
                  <a:pt x="332733" y="64278"/>
                </a:cubicBezTo>
                <a:cubicBezTo>
                  <a:pt x="332733" y="57850"/>
                  <a:pt x="327817" y="52935"/>
                  <a:pt x="321389" y="52935"/>
                </a:cubicBezTo>
                <a:close/>
              </a:path>
            </a:pathLst>
          </a:custGeom>
          <a:solidFill>
            <a:schemeClr val="bg1"/>
          </a:solidFill>
          <a:ln w="3770" cap="flat">
            <a:solidFill>
              <a:schemeClr val="bg2"/>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66" name="圖形 33" descr="單線箭號: 直線">
            <a:extLst>
              <a:ext uri="{FF2B5EF4-FFF2-40B4-BE49-F238E27FC236}">
                <a16:creationId xmlns:a16="http://schemas.microsoft.com/office/drawing/2014/main" id="{AAB8B9D2-957E-4523-8AD6-A97C0D33CD05}"/>
              </a:ext>
            </a:extLst>
          </p:cNvPr>
          <p:cNvSpPr/>
          <p:nvPr/>
        </p:nvSpPr>
        <p:spPr>
          <a:xfrm rot="10800000">
            <a:off x="4468630" y="3507691"/>
            <a:ext cx="332732" cy="128555"/>
          </a:xfrm>
          <a:custGeom>
            <a:avLst/>
            <a:gdLst>
              <a:gd name="connsiteX0" fmla="*/ 321389 w 332732"/>
              <a:gd name="connsiteY0" fmla="*/ 52935 h 128555"/>
              <a:gd name="connsiteX1" fmla="*/ 38567 w 332732"/>
              <a:gd name="connsiteY1" fmla="*/ 52935 h 128555"/>
              <a:gd name="connsiteX2" fmla="*/ 72218 w 332732"/>
              <a:gd name="connsiteY2" fmla="*/ 19283 h 128555"/>
              <a:gd name="connsiteX3" fmla="*/ 72218 w 332732"/>
              <a:gd name="connsiteY3" fmla="*/ 3403 h 128555"/>
              <a:gd name="connsiteX4" fmla="*/ 56338 w 332732"/>
              <a:gd name="connsiteY4" fmla="*/ 3403 h 128555"/>
              <a:gd name="connsiteX5" fmla="*/ 3403 w 332732"/>
              <a:gd name="connsiteY5" fmla="*/ 56338 h 128555"/>
              <a:gd name="connsiteX6" fmla="*/ 3403 w 332732"/>
              <a:gd name="connsiteY6" fmla="*/ 72218 h 128555"/>
              <a:gd name="connsiteX7" fmla="*/ 56338 w 332732"/>
              <a:gd name="connsiteY7" fmla="*/ 125153 h 128555"/>
              <a:gd name="connsiteX8" fmla="*/ 64278 w 332732"/>
              <a:gd name="connsiteY8" fmla="*/ 128556 h 128555"/>
              <a:gd name="connsiteX9" fmla="*/ 72218 w 332732"/>
              <a:gd name="connsiteY9" fmla="*/ 125153 h 128555"/>
              <a:gd name="connsiteX10" fmla="*/ 72218 w 332732"/>
              <a:gd name="connsiteY10" fmla="*/ 109272 h 128555"/>
              <a:gd name="connsiteX11" fmla="*/ 38567 w 332732"/>
              <a:gd name="connsiteY11" fmla="*/ 75621 h 128555"/>
              <a:gd name="connsiteX12" fmla="*/ 321389 w 332732"/>
              <a:gd name="connsiteY12" fmla="*/ 75621 h 128555"/>
              <a:gd name="connsiteX13" fmla="*/ 332733 w 332732"/>
              <a:gd name="connsiteY13" fmla="*/ 64278 h 128555"/>
              <a:gd name="connsiteX14" fmla="*/ 321389 w 332732"/>
              <a:gd name="connsiteY14" fmla="*/ 52935 h 1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2732" h="128555">
                <a:moveTo>
                  <a:pt x="321389" y="52935"/>
                </a:moveTo>
                <a:lnTo>
                  <a:pt x="38567" y="52935"/>
                </a:lnTo>
                <a:lnTo>
                  <a:pt x="72218" y="19283"/>
                </a:lnTo>
                <a:cubicBezTo>
                  <a:pt x="76755" y="14746"/>
                  <a:pt x="76755" y="7562"/>
                  <a:pt x="72218" y="3403"/>
                </a:cubicBezTo>
                <a:cubicBezTo>
                  <a:pt x="67681" y="-1134"/>
                  <a:pt x="60497" y="-1134"/>
                  <a:pt x="56338" y="3403"/>
                </a:cubicBezTo>
                <a:lnTo>
                  <a:pt x="3403" y="56338"/>
                </a:lnTo>
                <a:cubicBezTo>
                  <a:pt x="-1134" y="60875"/>
                  <a:pt x="-1134" y="68059"/>
                  <a:pt x="3403" y="72218"/>
                </a:cubicBezTo>
                <a:lnTo>
                  <a:pt x="56338" y="125153"/>
                </a:lnTo>
                <a:cubicBezTo>
                  <a:pt x="58606" y="127421"/>
                  <a:pt x="61631" y="128556"/>
                  <a:pt x="64278" y="128556"/>
                </a:cubicBezTo>
                <a:cubicBezTo>
                  <a:pt x="66925" y="128556"/>
                  <a:pt x="69949" y="127421"/>
                  <a:pt x="72218" y="125153"/>
                </a:cubicBezTo>
                <a:cubicBezTo>
                  <a:pt x="76755" y="120616"/>
                  <a:pt x="76755" y="113432"/>
                  <a:pt x="72218" y="109272"/>
                </a:cubicBezTo>
                <a:lnTo>
                  <a:pt x="38567" y="75621"/>
                </a:lnTo>
                <a:lnTo>
                  <a:pt x="321389" y="75621"/>
                </a:lnTo>
                <a:cubicBezTo>
                  <a:pt x="327817" y="75621"/>
                  <a:pt x="332733" y="70706"/>
                  <a:pt x="332733" y="64278"/>
                </a:cubicBezTo>
                <a:cubicBezTo>
                  <a:pt x="332733" y="57850"/>
                  <a:pt x="327817" y="52935"/>
                  <a:pt x="321389" y="52935"/>
                </a:cubicBezTo>
                <a:close/>
              </a:path>
            </a:pathLst>
          </a:custGeom>
          <a:solidFill>
            <a:schemeClr val="bg1"/>
          </a:solidFill>
          <a:ln w="3770" cap="flat">
            <a:solidFill>
              <a:schemeClr val="bg2"/>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67" name="圖形 73" descr="單線箭號: 直線">
            <a:extLst>
              <a:ext uri="{FF2B5EF4-FFF2-40B4-BE49-F238E27FC236}">
                <a16:creationId xmlns:a16="http://schemas.microsoft.com/office/drawing/2014/main" id="{4F382C66-C982-4974-829B-3BF7481BD52A}"/>
              </a:ext>
            </a:extLst>
          </p:cNvPr>
          <p:cNvSpPr/>
          <p:nvPr/>
        </p:nvSpPr>
        <p:spPr>
          <a:xfrm rot="10800000">
            <a:off x="6621853" y="3505400"/>
            <a:ext cx="332732" cy="128555"/>
          </a:xfrm>
          <a:custGeom>
            <a:avLst/>
            <a:gdLst>
              <a:gd name="connsiteX0" fmla="*/ 321389 w 332732"/>
              <a:gd name="connsiteY0" fmla="*/ 52935 h 128555"/>
              <a:gd name="connsiteX1" fmla="*/ 38567 w 332732"/>
              <a:gd name="connsiteY1" fmla="*/ 52935 h 128555"/>
              <a:gd name="connsiteX2" fmla="*/ 72218 w 332732"/>
              <a:gd name="connsiteY2" fmla="*/ 19283 h 128555"/>
              <a:gd name="connsiteX3" fmla="*/ 72218 w 332732"/>
              <a:gd name="connsiteY3" fmla="*/ 3403 h 128555"/>
              <a:gd name="connsiteX4" fmla="*/ 56338 w 332732"/>
              <a:gd name="connsiteY4" fmla="*/ 3403 h 128555"/>
              <a:gd name="connsiteX5" fmla="*/ 3403 w 332732"/>
              <a:gd name="connsiteY5" fmla="*/ 56338 h 128555"/>
              <a:gd name="connsiteX6" fmla="*/ 3403 w 332732"/>
              <a:gd name="connsiteY6" fmla="*/ 72218 h 128555"/>
              <a:gd name="connsiteX7" fmla="*/ 56338 w 332732"/>
              <a:gd name="connsiteY7" fmla="*/ 125153 h 128555"/>
              <a:gd name="connsiteX8" fmla="*/ 64278 w 332732"/>
              <a:gd name="connsiteY8" fmla="*/ 128556 h 128555"/>
              <a:gd name="connsiteX9" fmla="*/ 72218 w 332732"/>
              <a:gd name="connsiteY9" fmla="*/ 125153 h 128555"/>
              <a:gd name="connsiteX10" fmla="*/ 72218 w 332732"/>
              <a:gd name="connsiteY10" fmla="*/ 109272 h 128555"/>
              <a:gd name="connsiteX11" fmla="*/ 38567 w 332732"/>
              <a:gd name="connsiteY11" fmla="*/ 75621 h 128555"/>
              <a:gd name="connsiteX12" fmla="*/ 321389 w 332732"/>
              <a:gd name="connsiteY12" fmla="*/ 75621 h 128555"/>
              <a:gd name="connsiteX13" fmla="*/ 332733 w 332732"/>
              <a:gd name="connsiteY13" fmla="*/ 64278 h 128555"/>
              <a:gd name="connsiteX14" fmla="*/ 321389 w 332732"/>
              <a:gd name="connsiteY14" fmla="*/ 52935 h 1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2732" h="128555">
                <a:moveTo>
                  <a:pt x="321389" y="52935"/>
                </a:moveTo>
                <a:lnTo>
                  <a:pt x="38567" y="52935"/>
                </a:lnTo>
                <a:lnTo>
                  <a:pt x="72218" y="19283"/>
                </a:lnTo>
                <a:cubicBezTo>
                  <a:pt x="76755" y="14746"/>
                  <a:pt x="76755" y="7562"/>
                  <a:pt x="72218" y="3403"/>
                </a:cubicBezTo>
                <a:cubicBezTo>
                  <a:pt x="67681" y="-1134"/>
                  <a:pt x="60497" y="-1134"/>
                  <a:pt x="56338" y="3403"/>
                </a:cubicBezTo>
                <a:lnTo>
                  <a:pt x="3403" y="56338"/>
                </a:lnTo>
                <a:cubicBezTo>
                  <a:pt x="-1134" y="60875"/>
                  <a:pt x="-1134" y="68059"/>
                  <a:pt x="3403" y="72218"/>
                </a:cubicBezTo>
                <a:lnTo>
                  <a:pt x="56338" y="125153"/>
                </a:lnTo>
                <a:cubicBezTo>
                  <a:pt x="58606" y="127421"/>
                  <a:pt x="61631" y="128556"/>
                  <a:pt x="64278" y="128556"/>
                </a:cubicBezTo>
                <a:cubicBezTo>
                  <a:pt x="66925" y="128556"/>
                  <a:pt x="69949" y="127421"/>
                  <a:pt x="72218" y="125153"/>
                </a:cubicBezTo>
                <a:cubicBezTo>
                  <a:pt x="76755" y="120616"/>
                  <a:pt x="76755" y="113432"/>
                  <a:pt x="72218" y="109272"/>
                </a:cubicBezTo>
                <a:lnTo>
                  <a:pt x="38567" y="75621"/>
                </a:lnTo>
                <a:lnTo>
                  <a:pt x="321389" y="75621"/>
                </a:lnTo>
                <a:cubicBezTo>
                  <a:pt x="327817" y="75621"/>
                  <a:pt x="332733" y="70706"/>
                  <a:pt x="332733" y="64278"/>
                </a:cubicBezTo>
                <a:cubicBezTo>
                  <a:pt x="332733" y="57850"/>
                  <a:pt x="327817" y="52935"/>
                  <a:pt x="321389" y="52935"/>
                </a:cubicBezTo>
                <a:close/>
              </a:path>
            </a:pathLst>
          </a:custGeom>
          <a:solidFill>
            <a:schemeClr val="bg1"/>
          </a:solidFill>
          <a:ln w="3770" cap="flat">
            <a:solidFill>
              <a:schemeClr val="bg2"/>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130844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62"/>
                                        </p:tgtEl>
                                        <p:attrNameLst>
                                          <p:attrName>style.opacity</p:attrName>
                                        </p:attrNameLst>
                                      </p:cBhvr>
                                      <p:to>
                                        <p:strVal val="0.25"/>
                                      </p:to>
                                    </p:set>
                                    <p:animEffect filter="image" prLst="opacity: 0.25">
                                      <p:cBhvr rctx="IE">
                                        <p:cTn id="7" dur="indefinite"/>
                                        <p:tgtEl>
                                          <p:spTgt spid="62"/>
                                        </p:tgtEl>
                                      </p:cBhvr>
                                    </p:animEffect>
                                  </p:childTnLst>
                                </p:cTn>
                              </p:par>
                              <p:par>
                                <p:cTn id="8" presetID="9" presetClass="emph" presetSubtype="0" grpId="0" nodeType="withEffect">
                                  <p:stCondLst>
                                    <p:cond delay="0"/>
                                  </p:stCondLst>
                                  <p:childTnLst>
                                    <p:set>
                                      <p:cBhvr>
                                        <p:cTn id="9" dur="indefinite"/>
                                        <p:tgtEl>
                                          <p:spTgt spid="61"/>
                                        </p:tgtEl>
                                        <p:attrNameLst>
                                          <p:attrName>style.opacity</p:attrName>
                                        </p:attrNameLst>
                                      </p:cBhvr>
                                      <p:to>
                                        <p:strVal val="0.25"/>
                                      </p:to>
                                    </p:set>
                                    <p:animEffect filter="image" prLst="opacity: 0.25">
                                      <p:cBhvr rctx="IE">
                                        <p:cTn id="10" dur="indefinite"/>
                                        <p:tgtEl>
                                          <p:spTgt spid="61"/>
                                        </p:tgtEl>
                                      </p:cBhvr>
                                    </p:animEffect>
                                  </p:childTnLst>
                                </p:cTn>
                              </p:par>
                              <p:par>
                                <p:cTn id="11" presetID="9" presetClass="emph" presetSubtype="0" grpId="0" nodeType="withEffect">
                                  <p:stCondLst>
                                    <p:cond delay="0"/>
                                  </p:stCondLst>
                                  <p:childTnLst>
                                    <p:set>
                                      <p:cBhvr>
                                        <p:cTn id="12" dur="indefinite"/>
                                        <p:tgtEl>
                                          <p:spTgt spid="131"/>
                                        </p:tgtEl>
                                        <p:attrNameLst>
                                          <p:attrName>style.opacity</p:attrName>
                                        </p:attrNameLst>
                                      </p:cBhvr>
                                      <p:to>
                                        <p:strVal val="0.25"/>
                                      </p:to>
                                    </p:set>
                                    <p:animEffect filter="image" prLst="opacity: 0.25">
                                      <p:cBhvr rctx="IE">
                                        <p:cTn id="13" dur="indefinite"/>
                                        <p:tgtEl>
                                          <p:spTgt spid="131"/>
                                        </p:tgtEl>
                                      </p:cBhvr>
                                    </p:animEffect>
                                  </p:childTnLst>
                                </p:cTn>
                              </p:par>
                              <p:par>
                                <p:cTn id="14" presetID="9" presetClass="emph" presetSubtype="0" grpId="0" nodeType="withEffect">
                                  <p:stCondLst>
                                    <p:cond delay="0"/>
                                  </p:stCondLst>
                                  <p:childTnLst>
                                    <p:set>
                                      <p:cBhvr>
                                        <p:cTn id="15" dur="indefinite"/>
                                        <p:tgtEl>
                                          <p:spTgt spid="67"/>
                                        </p:tgtEl>
                                        <p:attrNameLst>
                                          <p:attrName>style.opacity</p:attrName>
                                        </p:attrNameLst>
                                      </p:cBhvr>
                                      <p:to>
                                        <p:strVal val="0.25"/>
                                      </p:to>
                                    </p:set>
                                    <p:animEffect filter="image" prLst="opacity: 0.25">
                                      <p:cBhvr rctx="IE">
                                        <p:cTn id="16" dur="indefinite"/>
                                        <p:tgtEl>
                                          <p:spTgt spid="67"/>
                                        </p:tgtEl>
                                      </p:cBhvr>
                                    </p:animEffect>
                                  </p:childTnLst>
                                </p:cTn>
                              </p:par>
                              <p:par>
                                <p:cTn id="17" presetID="9" presetClass="emph" presetSubtype="0" grpId="0" nodeType="withEffect">
                                  <p:stCondLst>
                                    <p:cond delay="0"/>
                                  </p:stCondLst>
                                  <p:childTnLst>
                                    <p:set>
                                      <p:cBhvr>
                                        <p:cTn id="18" dur="indefinite"/>
                                        <p:tgtEl>
                                          <p:spTgt spid="68"/>
                                        </p:tgtEl>
                                        <p:attrNameLst>
                                          <p:attrName>style.opacity</p:attrName>
                                        </p:attrNameLst>
                                      </p:cBhvr>
                                      <p:to>
                                        <p:strVal val="0.25"/>
                                      </p:to>
                                    </p:set>
                                    <p:animEffect filter="image" prLst="opacity: 0.25">
                                      <p:cBhvr rctx="IE">
                                        <p:cTn id="19" dur="indefinite"/>
                                        <p:tgtEl>
                                          <p:spTgt spid="68"/>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7" grpId="0" animBg="1"/>
      <p:bldP spid="68" grpId="0" animBg="1"/>
      <p:bldP spid="13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圖片 274" descr="一張含有 蛋糕, 室內, 光, 坐 的圖片&#10;&#10;自動產生的描述">
            <a:extLst>
              <a:ext uri="{FF2B5EF4-FFF2-40B4-BE49-F238E27FC236}">
                <a16:creationId xmlns:a16="http://schemas.microsoft.com/office/drawing/2014/main" id="{7276D2BA-2EAE-4BAB-A11F-31294426D6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6406" y="1358148"/>
            <a:ext cx="2716517" cy="1733751"/>
          </a:xfrm>
          <a:prstGeom prst="rect">
            <a:avLst/>
          </a:prstGeom>
        </p:spPr>
      </p:pic>
      <p:sp>
        <p:nvSpPr>
          <p:cNvPr id="5" name="矩形 4">
            <a:extLst>
              <a:ext uri="{FF2B5EF4-FFF2-40B4-BE49-F238E27FC236}">
                <a16:creationId xmlns:a16="http://schemas.microsoft.com/office/drawing/2014/main" id="{FF0C1195-F6C2-464C-89D4-89C2EA83F342}"/>
              </a:ext>
            </a:extLst>
          </p:cNvPr>
          <p:cNvSpPr/>
          <p:nvPr/>
        </p:nvSpPr>
        <p:spPr>
          <a:xfrm>
            <a:off x="311178" y="238368"/>
            <a:ext cx="237917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Expected problems</a:t>
            </a:r>
          </a:p>
        </p:txBody>
      </p:sp>
      <p:grpSp>
        <p:nvGrpSpPr>
          <p:cNvPr id="290" name="群組 289">
            <a:extLst>
              <a:ext uri="{FF2B5EF4-FFF2-40B4-BE49-F238E27FC236}">
                <a16:creationId xmlns:a16="http://schemas.microsoft.com/office/drawing/2014/main" id="{02A3FD82-86B5-4629-BE16-C4B52E14DBCB}"/>
              </a:ext>
            </a:extLst>
          </p:cNvPr>
          <p:cNvGrpSpPr/>
          <p:nvPr/>
        </p:nvGrpSpPr>
        <p:grpSpPr>
          <a:xfrm>
            <a:off x="1176406" y="1358148"/>
            <a:ext cx="2716517" cy="1733751"/>
            <a:chOff x="1176407" y="2837329"/>
            <a:chExt cx="2716517" cy="1733751"/>
          </a:xfrm>
        </p:grpSpPr>
        <p:pic>
          <p:nvPicPr>
            <p:cNvPr id="277" name="圖片 276" descr="一張含有 圓頂, 蜂巢, 室內, 建築物 的圖片&#10;&#10;自動產生的描述">
              <a:extLst>
                <a:ext uri="{FF2B5EF4-FFF2-40B4-BE49-F238E27FC236}">
                  <a16:creationId xmlns:a16="http://schemas.microsoft.com/office/drawing/2014/main" id="{E49B8A5B-3AA6-4256-854B-8EAF47AD6AB3}"/>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76407" y="2837329"/>
              <a:ext cx="2716517" cy="1733751"/>
            </a:xfrm>
            <a:prstGeom prst="rect">
              <a:avLst/>
            </a:prstGeom>
          </p:spPr>
        </p:pic>
        <p:grpSp>
          <p:nvGrpSpPr>
            <p:cNvPr id="289" name="群組 288">
              <a:extLst>
                <a:ext uri="{FF2B5EF4-FFF2-40B4-BE49-F238E27FC236}">
                  <a16:creationId xmlns:a16="http://schemas.microsoft.com/office/drawing/2014/main" id="{F9586193-7122-4289-B909-6405CE9C907B}"/>
                </a:ext>
              </a:extLst>
            </p:cNvPr>
            <p:cNvGrpSpPr/>
            <p:nvPr/>
          </p:nvGrpSpPr>
          <p:grpSpPr>
            <a:xfrm>
              <a:off x="2159000" y="3429000"/>
              <a:ext cx="1377414" cy="922575"/>
              <a:chOff x="2159000" y="3429000"/>
              <a:chExt cx="1377414" cy="922575"/>
            </a:xfrm>
          </p:grpSpPr>
          <p:cxnSp>
            <p:nvCxnSpPr>
              <p:cNvPr id="279" name="直線單箭頭接點 278">
                <a:extLst>
                  <a:ext uri="{FF2B5EF4-FFF2-40B4-BE49-F238E27FC236}">
                    <a16:creationId xmlns:a16="http://schemas.microsoft.com/office/drawing/2014/main" id="{CD7C79DB-9099-4A5A-8D95-3E31D89F0E59}"/>
                  </a:ext>
                </a:extLst>
              </p:cNvPr>
              <p:cNvCxnSpPr/>
              <p:nvPr/>
            </p:nvCxnSpPr>
            <p:spPr>
              <a:xfrm>
                <a:off x="2159000" y="3657600"/>
                <a:ext cx="184150" cy="101600"/>
              </a:xfrm>
              <a:prstGeom prst="straightConnector1">
                <a:avLst/>
              </a:prstGeom>
              <a:ln>
                <a:solidFill>
                  <a:srgbClr val="F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80" name="文字方塊 279">
                <a:extLst>
                  <a:ext uri="{FF2B5EF4-FFF2-40B4-BE49-F238E27FC236}">
                    <a16:creationId xmlns:a16="http://schemas.microsoft.com/office/drawing/2014/main" id="{C16866AC-D5AF-4C53-8212-2FC643FD1C6B}"/>
                  </a:ext>
                </a:extLst>
              </p:cNvPr>
              <p:cNvSpPr txBox="1"/>
              <p:nvPr/>
            </p:nvSpPr>
            <p:spPr>
              <a:xfrm>
                <a:off x="2159000" y="3497590"/>
                <a:ext cx="263214" cy="2616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Arial" panose="020B0604020202020204" pitchFamily="34" charset="0"/>
                  </a:rPr>
                  <a:t>5</a:t>
                </a:r>
                <a:endParaRPr kumimoji="0" lang="zh-TW" altLang="en-US" sz="1100" b="0"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cxnSp>
            <p:nvCxnSpPr>
              <p:cNvPr id="281" name="直線單箭頭接點 280">
                <a:extLst>
                  <a:ext uri="{FF2B5EF4-FFF2-40B4-BE49-F238E27FC236}">
                    <a16:creationId xmlns:a16="http://schemas.microsoft.com/office/drawing/2014/main" id="{EE33AA9A-30E9-417F-A22E-924A5DF909C9}"/>
                  </a:ext>
                </a:extLst>
              </p:cNvPr>
              <p:cNvCxnSpPr/>
              <p:nvPr/>
            </p:nvCxnSpPr>
            <p:spPr>
              <a:xfrm>
                <a:off x="3273200" y="3589010"/>
                <a:ext cx="184150" cy="101600"/>
              </a:xfrm>
              <a:prstGeom prst="straightConnector1">
                <a:avLst/>
              </a:prstGeom>
              <a:ln>
                <a:solidFill>
                  <a:srgbClr val="F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82" name="文字方塊 281">
                <a:extLst>
                  <a:ext uri="{FF2B5EF4-FFF2-40B4-BE49-F238E27FC236}">
                    <a16:creationId xmlns:a16="http://schemas.microsoft.com/office/drawing/2014/main" id="{6C95A476-AAF5-4E62-8755-D56D6EFA1EFF}"/>
                  </a:ext>
                </a:extLst>
              </p:cNvPr>
              <p:cNvSpPr txBox="1"/>
              <p:nvPr/>
            </p:nvSpPr>
            <p:spPr>
              <a:xfrm>
                <a:off x="3273200" y="3429000"/>
                <a:ext cx="263214" cy="2616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Arial" panose="020B0604020202020204" pitchFamily="34" charset="0"/>
                  </a:rPr>
                  <a:t>5</a:t>
                </a:r>
                <a:endParaRPr kumimoji="0" lang="zh-TW" altLang="en-US" sz="1100" b="0"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cxnSp>
            <p:nvCxnSpPr>
              <p:cNvPr id="283" name="直線單箭頭接點 282">
                <a:extLst>
                  <a:ext uri="{FF2B5EF4-FFF2-40B4-BE49-F238E27FC236}">
                    <a16:creationId xmlns:a16="http://schemas.microsoft.com/office/drawing/2014/main" id="{26741A39-5B60-4CF0-9331-090FA9863033}"/>
                  </a:ext>
                </a:extLst>
              </p:cNvPr>
              <p:cNvCxnSpPr>
                <a:cxnSpLocks/>
              </p:cNvCxnSpPr>
              <p:nvPr/>
            </p:nvCxnSpPr>
            <p:spPr>
              <a:xfrm>
                <a:off x="2463800" y="4155281"/>
                <a:ext cx="70865" cy="193316"/>
              </a:xfrm>
              <a:prstGeom prst="straightConnector1">
                <a:avLst/>
              </a:prstGeom>
              <a:ln>
                <a:solidFill>
                  <a:srgbClr val="F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84" name="文字方塊 283">
                <a:extLst>
                  <a:ext uri="{FF2B5EF4-FFF2-40B4-BE49-F238E27FC236}">
                    <a16:creationId xmlns:a16="http://schemas.microsoft.com/office/drawing/2014/main" id="{F878CDE2-BA24-4B94-9E28-B271AF1E9CCC}"/>
                  </a:ext>
                </a:extLst>
              </p:cNvPr>
              <p:cNvSpPr txBox="1"/>
              <p:nvPr/>
            </p:nvSpPr>
            <p:spPr>
              <a:xfrm>
                <a:off x="2442081" y="4089965"/>
                <a:ext cx="263214" cy="2616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Arial" panose="020B0604020202020204" pitchFamily="34" charset="0"/>
                  </a:rPr>
                  <a:t>5</a:t>
                </a:r>
                <a:endParaRPr kumimoji="0" lang="zh-TW" altLang="en-US" sz="1100" b="0"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grpSp>
      </p:grpSp>
      <p:sp>
        <p:nvSpPr>
          <p:cNvPr id="291" name="文字方塊 290">
            <a:extLst>
              <a:ext uri="{FF2B5EF4-FFF2-40B4-BE49-F238E27FC236}">
                <a16:creationId xmlns:a16="http://schemas.microsoft.com/office/drawing/2014/main" id="{A3FFAD6D-DC50-46C8-A486-C76B418B01B7}"/>
              </a:ext>
            </a:extLst>
          </p:cNvPr>
          <p:cNvSpPr txBox="1"/>
          <p:nvPr/>
        </p:nvSpPr>
        <p:spPr>
          <a:xfrm>
            <a:off x="1800329" y="870590"/>
            <a:ext cx="1468672"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rPr>
              <a:t>Features</a:t>
            </a:r>
            <a:endParaRPr kumimoji="0" lang="zh-TW" altLang="en-US" sz="24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293" name="文字方塊 292">
            <a:extLst>
              <a:ext uri="{FF2B5EF4-FFF2-40B4-BE49-F238E27FC236}">
                <a16:creationId xmlns:a16="http://schemas.microsoft.com/office/drawing/2014/main" id="{5E67491B-4AA8-46B3-A7D6-2BE9F79300B5}"/>
              </a:ext>
            </a:extLst>
          </p:cNvPr>
          <p:cNvSpPr txBox="1"/>
          <p:nvPr/>
        </p:nvSpPr>
        <p:spPr>
          <a:xfrm>
            <a:off x="5280496" y="870590"/>
            <a:ext cx="2645276"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rPr>
              <a:t>Simulation costs</a:t>
            </a:r>
            <a:endParaRPr kumimoji="0" lang="zh-TW" altLang="en-US" sz="24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295" name="文字方塊 294">
            <a:extLst>
              <a:ext uri="{FF2B5EF4-FFF2-40B4-BE49-F238E27FC236}">
                <a16:creationId xmlns:a16="http://schemas.microsoft.com/office/drawing/2014/main" id="{AB0E09BA-A770-45B2-B335-7CBBA7578D3D}"/>
              </a:ext>
            </a:extLst>
          </p:cNvPr>
          <p:cNvSpPr txBox="1"/>
          <p:nvPr/>
        </p:nvSpPr>
        <p:spPr>
          <a:xfrm>
            <a:off x="1184777" y="3572997"/>
            <a:ext cx="2699778"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rPr>
              <a:t>Data correlations</a:t>
            </a:r>
            <a:endParaRPr kumimoji="0" lang="zh-TW" altLang="en-US" sz="24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297" name="文字方塊 296">
            <a:extLst>
              <a:ext uri="{FF2B5EF4-FFF2-40B4-BE49-F238E27FC236}">
                <a16:creationId xmlns:a16="http://schemas.microsoft.com/office/drawing/2014/main" id="{6C843033-1A44-4570-9BE8-2A466C0AAB1D}"/>
              </a:ext>
            </a:extLst>
          </p:cNvPr>
          <p:cNvSpPr txBox="1"/>
          <p:nvPr/>
        </p:nvSpPr>
        <p:spPr>
          <a:xfrm>
            <a:off x="5816697" y="3572997"/>
            <a:ext cx="1572866"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rPr>
              <a:t>Accuracy</a:t>
            </a:r>
            <a:endParaRPr kumimoji="0" lang="zh-TW" altLang="en-US" sz="2400" b="1" i="0" u="none" strike="noStrike" kern="1200" cap="none" spc="0" normalizeH="0" baseline="0" noProof="0" dirty="0">
              <a:ln>
                <a:noFill/>
              </a:ln>
              <a:solidFill>
                <a:srgbClr val="FECE02"/>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299" name="圖片 298">
            <a:extLst>
              <a:ext uri="{FF2B5EF4-FFF2-40B4-BE49-F238E27FC236}">
                <a16:creationId xmlns:a16="http://schemas.microsoft.com/office/drawing/2014/main" id="{6A4A9465-09DA-4F50-95C6-F86EF52D761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51079" y="1311543"/>
            <a:ext cx="2716518" cy="1733751"/>
          </a:xfrm>
          <a:prstGeom prst="rect">
            <a:avLst/>
          </a:prstGeom>
        </p:spPr>
      </p:pic>
      <p:sp>
        <p:nvSpPr>
          <p:cNvPr id="302" name="文字方塊 301">
            <a:extLst>
              <a:ext uri="{FF2B5EF4-FFF2-40B4-BE49-F238E27FC236}">
                <a16:creationId xmlns:a16="http://schemas.microsoft.com/office/drawing/2014/main" id="{31FEDB0A-4E96-453A-90B9-BB77005A3971}"/>
              </a:ext>
            </a:extLst>
          </p:cNvPr>
          <p:cNvSpPr txBox="1"/>
          <p:nvPr/>
        </p:nvSpPr>
        <p:spPr>
          <a:xfrm>
            <a:off x="5695673" y="3065466"/>
            <a:ext cx="1813317" cy="24622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15 min for 256*128 elements</a:t>
            </a:r>
            <a:endParaRPr kumimoji="0" lang="zh-TW" altLang="en-US" sz="10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304" name="文字方塊 303">
            <a:extLst>
              <a:ext uri="{FF2B5EF4-FFF2-40B4-BE49-F238E27FC236}">
                <a16:creationId xmlns:a16="http://schemas.microsoft.com/office/drawing/2014/main" id="{E55D6732-CD87-4A0A-96E9-12FBE2B5635D}"/>
              </a:ext>
            </a:extLst>
          </p:cNvPr>
          <p:cNvSpPr txBox="1"/>
          <p:nvPr/>
        </p:nvSpPr>
        <p:spPr>
          <a:xfrm>
            <a:off x="1328802" y="3065466"/>
            <a:ext cx="2489784" cy="24622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Direct images or preprocessed features?</a:t>
            </a:r>
            <a:endParaRPr kumimoji="0" lang="zh-TW" altLang="en-US" sz="10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306" name="圖片 305">
            <a:extLst>
              <a:ext uri="{FF2B5EF4-FFF2-40B4-BE49-F238E27FC236}">
                <a16:creationId xmlns:a16="http://schemas.microsoft.com/office/drawing/2014/main" id="{B230C28B-CFD6-4D28-AF8F-217229548C2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534665" y="4027679"/>
            <a:ext cx="1349890" cy="1733751"/>
          </a:xfrm>
          <a:prstGeom prst="rect">
            <a:avLst/>
          </a:prstGeom>
        </p:spPr>
      </p:pic>
      <p:sp>
        <p:nvSpPr>
          <p:cNvPr id="308" name="文字方塊 307">
            <a:extLst>
              <a:ext uri="{FF2B5EF4-FFF2-40B4-BE49-F238E27FC236}">
                <a16:creationId xmlns:a16="http://schemas.microsoft.com/office/drawing/2014/main" id="{55F99D4B-83CD-4250-A53C-7D144FF83822}"/>
              </a:ext>
            </a:extLst>
          </p:cNvPr>
          <p:cNvSpPr txBox="1"/>
          <p:nvPr/>
        </p:nvSpPr>
        <p:spPr>
          <a:xfrm>
            <a:off x="1021488" y="5781602"/>
            <a:ext cx="3012363" cy="24622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How to correlate structure and value after predict?</a:t>
            </a:r>
            <a:endParaRPr kumimoji="0" lang="zh-TW" altLang="en-US" sz="10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312" name="文字方塊 311">
            <a:extLst>
              <a:ext uri="{FF2B5EF4-FFF2-40B4-BE49-F238E27FC236}">
                <a16:creationId xmlns:a16="http://schemas.microsoft.com/office/drawing/2014/main" id="{9942E530-01BF-4A51-A72B-8B2761488EF9}"/>
              </a:ext>
            </a:extLst>
          </p:cNvPr>
          <p:cNvSpPr txBox="1"/>
          <p:nvPr/>
        </p:nvSpPr>
        <p:spPr>
          <a:xfrm>
            <a:off x="5253837" y="4491183"/>
            <a:ext cx="2710999"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How to define accuracy?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Local or general?</a:t>
            </a: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314" name="圖片 313" descr="一張含有 蜂巢, 籃球, 遊戲 的圖片&#10;&#10;自動產生的描述">
            <a:extLst>
              <a:ext uri="{FF2B5EF4-FFF2-40B4-BE49-F238E27FC236}">
                <a16:creationId xmlns:a16="http://schemas.microsoft.com/office/drawing/2014/main" id="{FCD3A71B-48C6-4EED-9842-D66EA838176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76403" y="4022275"/>
            <a:ext cx="1358262" cy="1739155"/>
          </a:xfrm>
          <a:prstGeom prst="rect">
            <a:avLst/>
          </a:prstGeom>
        </p:spPr>
      </p:pic>
      <p:sp>
        <p:nvSpPr>
          <p:cNvPr id="2" name="投影片編號版面配置區 1">
            <a:extLst>
              <a:ext uri="{FF2B5EF4-FFF2-40B4-BE49-F238E27FC236}">
                <a16:creationId xmlns:a16="http://schemas.microsoft.com/office/drawing/2014/main" id="{23AEB184-1418-4F9F-9CBA-7A6CA012E874}"/>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311027A-FAC5-43A1-8DB9-3DE9B982FAA7}" type="slidenum">
              <a:rPr kumimoji="0" lang="zh-TW" altLang="en-US" sz="1400" b="0" i="0" u="none" strike="noStrike" kern="1200" cap="none" spc="0" normalizeH="0" baseline="0" noProof="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15969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25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descr="一張含有 男人, 白色 的圖片&#10;&#10;自動產生的描述">
            <a:extLst>
              <a:ext uri="{FF2B5EF4-FFF2-40B4-BE49-F238E27FC236}">
                <a16:creationId xmlns:a16="http://schemas.microsoft.com/office/drawing/2014/main" id="{B054CE22-616F-4993-AD71-56AD9AC14E4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9144001" cy="6149440"/>
          </a:xfrm>
          <a:prstGeom prst="rect">
            <a:avLst/>
          </a:prstGeom>
        </p:spPr>
      </p:pic>
      <p:sp>
        <p:nvSpPr>
          <p:cNvPr id="8" name="文字方塊 7">
            <a:extLst>
              <a:ext uri="{FF2B5EF4-FFF2-40B4-BE49-F238E27FC236}">
                <a16:creationId xmlns:a16="http://schemas.microsoft.com/office/drawing/2014/main" id="{0E23C2A8-4321-4ADD-950F-6DA7CB4C9832}"/>
              </a:ext>
            </a:extLst>
          </p:cNvPr>
          <p:cNvSpPr txBox="1"/>
          <p:nvPr/>
        </p:nvSpPr>
        <p:spPr>
          <a:xfrm>
            <a:off x="184493" y="5992485"/>
            <a:ext cx="2179328" cy="646331"/>
          </a:xfrm>
          <a:prstGeom prst="rect">
            <a:avLst/>
          </a:prstGeom>
          <a:noFill/>
        </p:spPr>
        <p:txBody>
          <a:bodyPr wrap="square" rtlCol="0">
            <a:spAutoFit/>
          </a:bodyPr>
          <a:lstStyle/>
          <a:p>
            <a:pPr marL="0" marR="0" lvl="0" indent="0" algn="l" defTabSz="914436"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endParaRPr>
          </a:p>
          <a:p>
            <a:pPr marL="0" marR="0" lvl="0" indent="0" algn="l" defTabSz="914436"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Std: </a:t>
            </a:r>
            <a:r>
              <a:rPr kumimoji="0" lang="zh-TW" altLang="en-US"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panose="020B0604020202020204" pitchFamily="34" charset="0"/>
              </a:rPr>
              <a:t>董丞哲、陳彥臻、林沅諭</a:t>
            </a:r>
            <a:endParaRPr kumimoji="0" lang="en-US" altLang="zh-TW"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l" defTabSz="914436"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Date</a:t>
            </a:r>
            <a:r>
              <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t>: </a:t>
            </a:r>
            <a:r>
              <a:rPr kumimoji="0" lang="en-US" altLang="zh-TW" sz="1200" b="0" i="0" u="none" strike="noStrike" kern="1200" cap="none" spc="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2020/05/05</a:t>
            </a:r>
          </a:p>
        </p:txBody>
      </p:sp>
      <p:sp>
        <p:nvSpPr>
          <p:cNvPr id="9" name="矩形 8">
            <a:extLst>
              <a:ext uri="{FF2B5EF4-FFF2-40B4-BE49-F238E27FC236}">
                <a16:creationId xmlns:a16="http://schemas.microsoft.com/office/drawing/2014/main" id="{D3DF487B-EB91-4E54-9232-2F85E82EAA6E}"/>
              </a:ext>
            </a:extLst>
          </p:cNvPr>
          <p:cNvSpPr/>
          <p:nvPr/>
        </p:nvSpPr>
        <p:spPr>
          <a:xfrm>
            <a:off x="184493" y="5219357"/>
            <a:ext cx="8448288"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FFC000">
                    <a:lumMod val="20000"/>
                    <a:lumOff val="80000"/>
                  </a:srgbClr>
                </a:solidFill>
                <a:effectLst/>
                <a:uLnTx/>
                <a:uFillTx/>
                <a:latin typeface="Arial" panose="020B0604020202020204" pitchFamily="34" charset="0"/>
                <a:ea typeface="Roboto" pitchFamily="2" charset="0"/>
                <a:cs typeface="Arial" panose="020B0604020202020204" pitchFamily="34" charset="0"/>
              </a:rPr>
              <a:t>Final project proposal</a:t>
            </a:r>
            <a:r>
              <a:rPr kumimoji="0" lang="zh-TW" altLang="en-US" sz="2000" b="0" i="0" u="none" strike="noStrike" kern="1200" cap="none" spc="0" normalizeH="0" baseline="0" noProof="0" dirty="0">
                <a:ln>
                  <a:noFill/>
                </a:ln>
                <a:solidFill>
                  <a:srgbClr val="FFC000">
                    <a:lumMod val="20000"/>
                    <a:lumOff val="80000"/>
                  </a:srgbClr>
                </a:solidFill>
                <a:effectLst/>
                <a:uLnTx/>
                <a:uFillTx/>
                <a:latin typeface="Arial" panose="020B0604020202020204" pitchFamily="34" charset="0"/>
                <a:ea typeface="Roboto" pitchFamily="2" charset="0"/>
                <a:cs typeface="Arial" panose="020B0604020202020204" pitchFamily="34" charset="0"/>
              </a:rPr>
              <a:t> </a:t>
            </a:r>
            <a:r>
              <a:rPr kumimoji="0" lang="en-US" altLang="zh-TW" sz="2000" b="0" i="0" u="none" strike="noStrike" kern="1200" cap="none" spc="0" normalizeH="0" baseline="0" noProof="0" dirty="0">
                <a:ln>
                  <a:noFill/>
                </a:ln>
                <a:solidFill>
                  <a:srgbClr val="FFC000">
                    <a:lumMod val="20000"/>
                    <a:lumOff val="80000"/>
                  </a:srgbClr>
                </a:solidFill>
                <a:effectLst/>
                <a:uLnTx/>
                <a:uFillTx/>
                <a:latin typeface="Arial" panose="020B0604020202020204" pitchFamily="34" charset="0"/>
                <a:ea typeface="Roboto" pitchFamily="2" charset="0"/>
                <a:cs typeface="Arial" panose="020B0604020202020204" pitchFamily="34" charset="0"/>
              </a:rPr>
              <a:t>II: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FFC000"/>
                </a:solidFill>
                <a:effectLst/>
                <a:uLnTx/>
                <a:uFillTx/>
                <a:latin typeface="Arial" panose="020B0604020202020204" pitchFamily="34" charset="0"/>
                <a:ea typeface="Roboto" pitchFamily="2" charset="0"/>
                <a:cs typeface="Arial" panose="020B0604020202020204" pitchFamily="34" charset="0"/>
              </a:rPr>
              <a:t>Order predictor Ver 0.0</a:t>
            </a:r>
          </a:p>
        </p:txBody>
      </p:sp>
      <p:sp>
        <p:nvSpPr>
          <p:cNvPr id="10" name="矩形 9">
            <a:extLst>
              <a:ext uri="{FF2B5EF4-FFF2-40B4-BE49-F238E27FC236}">
                <a16:creationId xmlns:a16="http://schemas.microsoft.com/office/drawing/2014/main" id="{1D7987E7-B7D3-4083-A444-66AF7BC7C8E0}"/>
              </a:ext>
            </a:extLst>
          </p:cNvPr>
          <p:cNvSpPr/>
          <p:nvPr/>
        </p:nvSpPr>
        <p:spPr>
          <a:xfrm>
            <a:off x="6574949" y="5824983"/>
            <a:ext cx="2361544" cy="446276"/>
          </a:xfrm>
          <a:prstGeom prst="rect">
            <a:avLst/>
          </a:prstGeom>
        </p:spPr>
        <p:txBody>
          <a:bodyPr wrap="none">
            <a:spAutoFit/>
          </a:bodyPr>
          <a:lstStyle/>
          <a:p>
            <a:r>
              <a:rPr lang="en-US" altLang="zh-TW" sz="2300" b="1" dirty="0">
                <a:ln w="12700">
                  <a:noFill/>
                </a:ln>
                <a:solidFill>
                  <a:schemeClr val="accent4">
                    <a:lumMod val="20000"/>
                    <a:lumOff val="80000"/>
                  </a:schemeClr>
                </a:solidFill>
                <a:latin typeface="Arial" panose="020B0604020202020204" pitchFamily="34" charset="0"/>
                <a:ea typeface="Roboto" pitchFamily="2" charset="0"/>
                <a:cs typeface="Arial" panose="020B0604020202020204" pitchFamily="34" charset="0"/>
              </a:rPr>
              <a:t>Midterm Report</a:t>
            </a:r>
          </a:p>
        </p:txBody>
      </p:sp>
      <p:cxnSp>
        <p:nvCxnSpPr>
          <p:cNvPr id="11" name="直線接點 10">
            <a:extLst>
              <a:ext uri="{FF2B5EF4-FFF2-40B4-BE49-F238E27FC236}">
                <a16:creationId xmlns:a16="http://schemas.microsoft.com/office/drawing/2014/main" id="{EAD2E395-6035-4B8F-9D04-BE44231BA16E}"/>
              </a:ext>
            </a:extLst>
          </p:cNvPr>
          <p:cNvCxnSpPr>
            <a:cxnSpLocks/>
          </p:cNvCxnSpPr>
          <p:nvPr/>
        </p:nvCxnSpPr>
        <p:spPr>
          <a:xfrm>
            <a:off x="254376" y="5930598"/>
            <a:ext cx="6330198"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028B5701-1122-42D2-931B-458A301EEB37}"/>
              </a:ext>
            </a:extLst>
          </p:cNvPr>
          <p:cNvSpPr/>
          <p:nvPr/>
        </p:nvSpPr>
        <p:spPr>
          <a:xfrm>
            <a:off x="6519958" y="5942012"/>
            <a:ext cx="58266" cy="23513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cs typeface="Arial" panose="020B0604020202020204" pitchFamily="34" charset="0"/>
            </a:endParaRPr>
          </a:p>
        </p:txBody>
      </p:sp>
      <p:sp>
        <p:nvSpPr>
          <p:cNvPr id="13" name="文字方塊 12">
            <a:extLst>
              <a:ext uri="{FF2B5EF4-FFF2-40B4-BE49-F238E27FC236}">
                <a16:creationId xmlns:a16="http://schemas.microsoft.com/office/drawing/2014/main" id="{FB6BDBA1-79CC-4B37-A782-E49234FFC21D}"/>
              </a:ext>
            </a:extLst>
          </p:cNvPr>
          <p:cNvSpPr txBox="1"/>
          <p:nvPr/>
        </p:nvSpPr>
        <p:spPr>
          <a:xfrm>
            <a:off x="5995595" y="6177151"/>
            <a:ext cx="2997937" cy="461665"/>
          </a:xfrm>
          <a:prstGeom prst="rect">
            <a:avLst/>
          </a:prstGeom>
          <a:noFill/>
        </p:spPr>
        <p:txBody>
          <a:bodyPr wrap="none" rtlCol="0">
            <a:spAutoFit/>
          </a:bodyPr>
          <a:lstStyle/>
          <a:p>
            <a:pPr algn="r"/>
            <a:r>
              <a:rPr lang="en-US" altLang="zh-TW" sz="1200" b="1" dirty="0">
                <a:solidFill>
                  <a:schemeClr val="accent4">
                    <a:lumMod val="20000"/>
                    <a:lumOff val="80000"/>
                  </a:schemeClr>
                </a:solidFill>
                <a:latin typeface="微軟正黑體" panose="020B0604030504040204" pitchFamily="34" charset="-120"/>
                <a:ea typeface="微軟正黑體" panose="020B0604030504040204" pitchFamily="34" charset="-120"/>
                <a:cs typeface="Arial" panose="020B0604020202020204" pitchFamily="34" charset="0"/>
              </a:rPr>
              <a:t>5345</a:t>
            </a:r>
            <a:r>
              <a:rPr lang="zh-TW" altLang="en-US" sz="1200" b="1" dirty="0">
                <a:solidFill>
                  <a:schemeClr val="accent4">
                    <a:lumMod val="20000"/>
                    <a:lumOff val="80000"/>
                  </a:schemeClr>
                </a:solidFill>
                <a:latin typeface="微軟正黑體" panose="020B0604030504040204" pitchFamily="34" charset="-120"/>
                <a:ea typeface="微軟正黑體" panose="020B0604030504040204" pitchFamily="34" charset="-120"/>
                <a:cs typeface="Arial" panose="020B0604020202020204" pitchFamily="34" charset="0"/>
              </a:rPr>
              <a:t>機器學習於材料資訊的應用</a:t>
            </a:r>
            <a:endParaRPr lang="en-US" altLang="zh-TW" sz="1200" b="1" dirty="0">
              <a:solidFill>
                <a:schemeClr val="accent4">
                  <a:lumMod val="20000"/>
                  <a:lumOff val="80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algn="r"/>
            <a:r>
              <a:rPr lang="en-US" altLang="zh-TW" sz="1200" dirty="0">
                <a:solidFill>
                  <a:schemeClr val="accent4">
                    <a:lumMod val="20000"/>
                    <a:lumOff val="80000"/>
                  </a:schemeClr>
                </a:solidFill>
                <a:latin typeface="Arial" panose="020B0604020202020204" pitchFamily="34" charset="0"/>
                <a:ea typeface="Roboto" pitchFamily="2" charset="0"/>
                <a:cs typeface="Arial" panose="020B0604020202020204" pitchFamily="34" charset="0"/>
              </a:rPr>
              <a:t>Machine Learning on Material Informatics</a:t>
            </a:r>
          </a:p>
        </p:txBody>
      </p:sp>
    </p:spTree>
    <p:extLst>
      <p:ext uri="{BB962C8B-B14F-4D97-AF65-F5344CB8AC3E}">
        <p14:creationId xmlns:p14="http://schemas.microsoft.com/office/powerpoint/2010/main" val="3007048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FFAF88D-FB7C-4088-9B03-D42EDE49D9A3}"/>
              </a:ext>
            </a:extLst>
          </p:cNvPr>
          <p:cNvSpPr/>
          <p:nvPr/>
        </p:nvSpPr>
        <p:spPr>
          <a:xfrm>
            <a:off x="274232" y="122914"/>
            <a:ext cx="5052986"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err="1">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Order_pred</a:t>
            </a:r>
            <a:r>
              <a:rPr kumimoji="0" lang="en-US" altLang="zh-TW" sz="2000" b="0" i="0" u="none" strike="noStrike" kern="1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err="1">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ver</a:t>
            </a:r>
            <a:r>
              <a:rPr kumimoji="0" lang="en-US" altLang="zh-TW" sz="2000" b="0" i="0" u="none" strike="noStrike" kern="1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 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From XRD pattern predict Crystal Structure</a:t>
            </a:r>
          </a:p>
        </p:txBody>
      </p:sp>
      <p:grpSp>
        <p:nvGrpSpPr>
          <p:cNvPr id="2" name="群組 1"/>
          <p:cNvGrpSpPr/>
          <p:nvPr/>
        </p:nvGrpSpPr>
        <p:grpSpPr>
          <a:xfrm>
            <a:off x="2835944" y="1109754"/>
            <a:ext cx="5317889" cy="1085528"/>
            <a:chOff x="2835944" y="1109754"/>
            <a:chExt cx="5317889" cy="1085528"/>
          </a:xfrm>
        </p:grpSpPr>
        <p:sp>
          <p:nvSpPr>
            <p:cNvPr id="6" name="箭號: 向下 20">
              <a:extLst>
                <a:ext uri="{FF2B5EF4-FFF2-40B4-BE49-F238E27FC236}">
                  <a16:creationId xmlns:a16="http://schemas.microsoft.com/office/drawing/2014/main" id="{FB9F632F-AA52-4FEE-8990-43A8F9E39235}"/>
                </a:ext>
              </a:extLst>
            </p:cNvPr>
            <p:cNvSpPr/>
            <p:nvPr/>
          </p:nvSpPr>
          <p:spPr>
            <a:xfrm rot="16200000">
              <a:off x="2934369" y="1362614"/>
              <a:ext cx="374650" cy="57150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7" name="矩形: 圓角 35">
              <a:extLst>
                <a:ext uri="{FF2B5EF4-FFF2-40B4-BE49-F238E27FC236}">
                  <a16:creationId xmlns:a16="http://schemas.microsoft.com/office/drawing/2014/main" id="{6886E63A-6255-4295-951A-549630D5C45D}"/>
                </a:ext>
              </a:extLst>
            </p:cNvPr>
            <p:cNvSpPr/>
            <p:nvPr/>
          </p:nvSpPr>
          <p:spPr>
            <a:xfrm>
              <a:off x="3625928" y="1123547"/>
              <a:ext cx="1677266" cy="1071735"/>
            </a:xfrm>
            <a:prstGeom prst="roundRect">
              <a:avLst>
                <a:gd name="adj" fmla="val 12729"/>
              </a:avLst>
            </a:prstGeom>
            <a:no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8" name="文字方塊 7">
              <a:extLst>
                <a:ext uri="{FF2B5EF4-FFF2-40B4-BE49-F238E27FC236}">
                  <a16:creationId xmlns:a16="http://schemas.microsoft.com/office/drawing/2014/main" id="{9D3D9E05-66E6-448F-8A5E-D21CA7BC2CEF}"/>
                </a:ext>
              </a:extLst>
            </p:cNvPr>
            <p:cNvSpPr txBox="1"/>
            <p:nvPr/>
          </p:nvSpPr>
          <p:spPr>
            <a:xfrm>
              <a:off x="3844412" y="1367027"/>
              <a:ext cx="1300356"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rPr>
                <a:t>Model</a:t>
              </a:r>
              <a:endParaRPr kumimoji="0" lang="zh-TW" altLang="en-US"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9" name="箭號: 向下 20">
              <a:extLst>
                <a:ext uri="{FF2B5EF4-FFF2-40B4-BE49-F238E27FC236}">
                  <a16:creationId xmlns:a16="http://schemas.microsoft.com/office/drawing/2014/main" id="{1E71A24D-8063-4377-B299-3BE82EA58993}"/>
                </a:ext>
              </a:extLst>
            </p:cNvPr>
            <p:cNvSpPr/>
            <p:nvPr/>
          </p:nvSpPr>
          <p:spPr>
            <a:xfrm rot="16200000">
              <a:off x="5620103" y="1382365"/>
              <a:ext cx="374650" cy="57150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C4B487BA-C7B4-4817-BC99-B683A6C1FDC1}"/>
                </a:ext>
              </a:extLst>
            </p:cNvPr>
            <p:cNvSpPr txBox="1"/>
            <p:nvPr/>
          </p:nvSpPr>
          <p:spPr>
            <a:xfrm>
              <a:off x="6311662" y="1109754"/>
              <a:ext cx="1842171"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Crystal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Structure</a:t>
              </a:r>
              <a:endParaRPr kumimoji="0" lang="zh-TW" altLang="en-US"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grpSp>
      <p:sp>
        <p:nvSpPr>
          <p:cNvPr id="11" name="文字方塊 10">
            <a:extLst>
              <a:ext uri="{FF2B5EF4-FFF2-40B4-BE49-F238E27FC236}">
                <a16:creationId xmlns:a16="http://schemas.microsoft.com/office/drawing/2014/main" id="{3385CF7B-120C-4FD6-93A2-32777B38C773}"/>
              </a:ext>
            </a:extLst>
          </p:cNvPr>
          <p:cNvSpPr txBox="1"/>
          <p:nvPr/>
        </p:nvSpPr>
        <p:spPr>
          <a:xfrm>
            <a:off x="1012820" y="1118064"/>
            <a:ext cx="1470274" cy="107721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XRD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pattern</a:t>
            </a:r>
            <a:endParaRPr kumimoji="0" lang="zh-TW" altLang="en-US"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14" name="投影片編號版面配置區 1">
            <a:extLst>
              <a:ext uri="{FF2B5EF4-FFF2-40B4-BE49-F238E27FC236}">
                <a16:creationId xmlns:a16="http://schemas.microsoft.com/office/drawing/2014/main" id="{679DA1BE-64A2-4A87-9EC7-75BD33065785}"/>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311027A-FAC5-43A1-8DB9-3DE9B982FAA7}" type="slidenum">
              <a:rPr kumimoji="0" lang="zh-TW" altLang="en-US" sz="1400" b="0" i="0" u="none" strike="noStrike" kern="1200" cap="none" spc="0" normalizeH="0" baseline="0" noProof="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3" name="圖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2677" y="3284004"/>
            <a:ext cx="3961884" cy="2284244"/>
          </a:xfrm>
          <a:prstGeom prst="rect">
            <a:avLst/>
          </a:prstGeom>
        </p:spPr>
      </p:pic>
      <p:grpSp>
        <p:nvGrpSpPr>
          <p:cNvPr id="13" name="群組 12"/>
          <p:cNvGrpSpPr/>
          <p:nvPr/>
        </p:nvGrpSpPr>
        <p:grpSpPr>
          <a:xfrm>
            <a:off x="4732222" y="2706254"/>
            <a:ext cx="3617388" cy="3642979"/>
            <a:chOff x="4732222" y="2706254"/>
            <a:chExt cx="3617388" cy="3642979"/>
          </a:xfrm>
        </p:grpSpPr>
        <p:pic>
          <p:nvPicPr>
            <p:cNvPr id="5" name="圖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50172" y="2706254"/>
              <a:ext cx="2299438" cy="3642979"/>
            </a:xfrm>
            <a:prstGeom prst="rect">
              <a:avLst/>
            </a:prstGeom>
          </p:spPr>
        </p:pic>
        <p:sp>
          <p:nvSpPr>
            <p:cNvPr id="15" name="箭號: 向下 20">
              <a:extLst>
                <a:ext uri="{FF2B5EF4-FFF2-40B4-BE49-F238E27FC236}">
                  <a16:creationId xmlns:a16="http://schemas.microsoft.com/office/drawing/2014/main" id="{1E71A24D-8063-4377-B299-3BE82EA58993}"/>
                </a:ext>
              </a:extLst>
            </p:cNvPr>
            <p:cNvSpPr/>
            <p:nvPr/>
          </p:nvSpPr>
          <p:spPr>
            <a:xfrm rot="16200000">
              <a:off x="5115869" y="4140376"/>
              <a:ext cx="374650" cy="57150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9D3D9E05-66E6-448F-8A5E-D21CA7BC2CEF}"/>
                </a:ext>
              </a:extLst>
            </p:cNvPr>
            <p:cNvSpPr txBox="1"/>
            <p:nvPr/>
          </p:nvSpPr>
          <p:spPr>
            <a:xfrm>
              <a:off x="4732222" y="3654025"/>
              <a:ext cx="1050288"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rPr>
                <a:t>Data</a:t>
              </a:r>
              <a:endParaRPr kumimoji="0" lang="zh-TW" altLang="en-US"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grpSp>
    </p:spTree>
    <p:extLst>
      <p:ext uri="{BB962C8B-B14F-4D97-AF65-F5344CB8AC3E}">
        <p14:creationId xmlns:p14="http://schemas.microsoft.com/office/powerpoint/2010/main" val="363466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0CD251B-FD35-4AA8-8798-48E1FBCE2600}"/>
              </a:ext>
            </a:extLst>
          </p:cNvPr>
          <p:cNvSpPr/>
          <p:nvPr/>
        </p:nvSpPr>
        <p:spPr>
          <a:xfrm>
            <a:off x="887507" y="1884216"/>
            <a:ext cx="4783620" cy="304800"/>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 name="矩形 2">
            <a:extLst>
              <a:ext uri="{FF2B5EF4-FFF2-40B4-BE49-F238E27FC236}">
                <a16:creationId xmlns:a16="http://schemas.microsoft.com/office/drawing/2014/main" id="{F82ECB90-354C-4D81-B37B-D6C01F926BB7}"/>
              </a:ext>
            </a:extLst>
          </p:cNvPr>
          <p:cNvSpPr/>
          <p:nvPr/>
        </p:nvSpPr>
        <p:spPr>
          <a:xfrm>
            <a:off x="311178" y="238368"/>
            <a:ext cx="99738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srgbClr val="0000FF"/>
                </a:solidFill>
                <a:effectLst/>
                <a:uLnTx/>
                <a:uFillTx/>
                <a:latin typeface="Arial" panose="020B0604020202020204" pitchFamily="34" charset="0"/>
                <a:ea typeface="Roboto" panose="02000000000000000000" pitchFamily="2" charset="0"/>
                <a:cs typeface="Arial" panose="020B0604020202020204" pitchFamily="34" charset="0"/>
              </a:rPr>
              <a:t>Outline</a:t>
            </a:r>
          </a:p>
        </p:txBody>
      </p:sp>
      <p:sp>
        <p:nvSpPr>
          <p:cNvPr id="7" name="矩形 6">
            <a:extLst>
              <a:ext uri="{FF2B5EF4-FFF2-40B4-BE49-F238E27FC236}">
                <a16:creationId xmlns:a16="http://schemas.microsoft.com/office/drawing/2014/main" id="{F8F4113E-1078-4AC4-A3B2-E2ECDBEE73E5}"/>
              </a:ext>
            </a:extLst>
          </p:cNvPr>
          <p:cNvSpPr/>
          <p:nvPr/>
        </p:nvSpPr>
        <p:spPr>
          <a:xfrm>
            <a:off x="887507" y="1009799"/>
            <a:ext cx="7178040" cy="3690177"/>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Problem description</a:t>
            </a:r>
            <a:r>
              <a:rPr kumimoji="0" lang="zh-TW" altLang="en-US"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&amp;</a:t>
            </a:r>
            <a:r>
              <a:rPr kumimoji="0" lang="zh-TW" altLang="en-US"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Data distribution</a:t>
            </a:r>
          </a:p>
          <a:p>
            <a:pPr marL="285750" indent="-285750" defTabSz="914400">
              <a:lnSpc>
                <a:spcPct val="200000"/>
              </a:lnSpc>
              <a:buFont typeface="Arial" panose="020B0604020202020204" pitchFamily="34" charset="0"/>
              <a:buChar char="•"/>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ML models</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Workflow and architecture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Model tuning</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Results</a:t>
            </a:r>
          </a:p>
          <a:p>
            <a:pPr marL="285750" indent="-285750" defTabSz="914400">
              <a:lnSpc>
                <a:spcPct val="200000"/>
              </a:lnSpc>
              <a:buFont typeface="Arial" panose="020B0604020202020204" pitchFamily="34" charset="0"/>
              <a:buChar char="•"/>
              <a:defRPr/>
            </a:pPr>
            <a:r>
              <a:rPr lang="en-US" altLang="zh-TW" sz="2000" kern="100" dirty="0">
                <a:solidFill>
                  <a:prstClr val="black"/>
                </a:solidFill>
                <a:latin typeface="Arial" panose="020B0604020202020204" pitchFamily="34" charset="0"/>
                <a:ea typeface="Roboto" panose="02000000000000000000" pitchFamily="2" charset="0"/>
                <a:cs typeface="Arial" panose="020B0604020202020204" pitchFamily="34" charset="0"/>
              </a:rPr>
              <a:t>Final Project Sketch</a:t>
            </a:r>
          </a:p>
        </p:txBody>
      </p:sp>
    </p:spTree>
    <p:extLst>
      <p:ext uri="{BB962C8B-B14F-4D97-AF65-F5344CB8AC3E}">
        <p14:creationId xmlns:p14="http://schemas.microsoft.com/office/powerpoint/2010/main" val="1569646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FFAF88D-FB7C-4088-9B03-D42EDE49D9A3}"/>
              </a:ext>
            </a:extLst>
          </p:cNvPr>
          <p:cNvSpPr/>
          <p:nvPr/>
        </p:nvSpPr>
        <p:spPr>
          <a:xfrm>
            <a:off x="274232" y="122914"/>
            <a:ext cx="5052986"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err="1">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Order_pred</a:t>
            </a:r>
            <a:r>
              <a:rPr kumimoji="0" lang="en-US" altLang="zh-TW" sz="2000" b="0" i="0" u="none" strike="noStrike" kern="1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err="1">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ver</a:t>
            </a:r>
            <a:r>
              <a:rPr kumimoji="0" lang="en-US" altLang="zh-TW" sz="2000" b="0" i="0" u="none" strike="noStrike" kern="1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 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From XRD pattern predict Crystal Structure</a:t>
            </a:r>
          </a:p>
        </p:txBody>
      </p:sp>
      <p:sp>
        <p:nvSpPr>
          <p:cNvPr id="10" name="文字方塊 9">
            <a:extLst>
              <a:ext uri="{FF2B5EF4-FFF2-40B4-BE49-F238E27FC236}">
                <a16:creationId xmlns:a16="http://schemas.microsoft.com/office/drawing/2014/main" id="{C4B487BA-C7B4-4817-BC99-B683A6C1FDC1}"/>
              </a:ext>
            </a:extLst>
          </p:cNvPr>
          <p:cNvSpPr txBox="1"/>
          <p:nvPr/>
        </p:nvSpPr>
        <p:spPr>
          <a:xfrm>
            <a:off x="6311662" y="1109754"/>
            <a:ext cx="1842171"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Crystal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Structure</a:t>
            </a:r>
            <a:endParaRPr kumimoji="0" lang="zh-TW" altLang="en-US"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grpSp>
        <p:nvGrpSpPr>
          <p:cNvPr id="12" name="群組 11"/>
          <p:cNvGrpSpPr/>
          <p:nvPr/>
        </p:nvGrpSpPr>
        <p:grpSpPr>
          <a:xfrm>
            <a:off x="1012820" y="1118064"/>
            <a:ext cx="5080358" cy="1077218"/>
            <a:chOff x="1012820" y="1118064"/>
            <a:chExt cx="5080358" cy="1077218"/>
          </a:xfrm>
        </p:grpSpPr>
        <p:sp>
          <p:nvSpPr>
            <p:cNvPr id="6" name="箭號: 向下 20">
              <a:extLst>
                <a:ext uri="{FF2B5EF4-FFF2-40B4-BE49-F238E27FC236}">
                  <a16:creationId xmlns:a16="http://schemas.microsoft.com/office/drawing/2014/main" id="{FB9F632F-AA52-4FEE-8990-43A8F9E39235}"/>
                </a:ext>
              </a:extLst>
            </p:cNvPr>
            <p:cNvSpPr/>
            <p:nvPr/>
          </p:nvSpPr>
          <p:spPr>
            <a:xfrm rot="16200000">
              <a:off x="2934369" y="1362614"/>
              <a:ext cx="374650" cy="57150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7" name="矩形: 圓角 35">
              <a:extLst>
                <a:ext uri="{FF2B5EF4-FFF2-40B4-BE49-F238E27FC236}">
                  <a16:creationId xmlns:a16="http://schemas.microsoft.com/office/drawing/2014/main" id="{6886E63A-6255-4295-951A-549630D5C45D}"/>
                </a:ext>
              </a:extLst>
            </p:cNvPr>
            <p:cNvSpPr/>
            <p:nvPr/>
          </p:nvSpPr>
          <p:spPr>
            <a:xfrm>
              <a:off x="3625928" y="1123547"/>
              <a:ext cx="1677266" cy="1071735"/>
            </a:xfrm>
            <a:prstGeom prst="roundRect">
              <a:avLst>
                <a:gd name="adj" fmla="val 12729"/>
              </a:avLst>
            </a:prstGeom>
            <a:no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8" name="文字方塊 7">
              <a:extLst>
                <a:ext uri="{FF2B5EF4-FFF2-40B4-BE49-F238E27FC236}">
                  <a16:creationId xmlns:a16="http://schemas.microsoft.com/office/drawing/2014/main" id="{9D3D9E05-66E6-448F-8A5E-D21CA7BC2CEF}"/>
                </a:ext>
              </a:extLst>
            </p:cNvPr>
            <p:cNvSpPr txBox="1"/>
            <p:nvPr/>
          </p:nvSpPr>
          <p:spPr>
            <a:xfrm>
              <a:off x="3844412" y="1367027"/>
              <a:ext cx="1300356"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rPr>
                <a:t>Model</a:t>
              </a:r>
              <a:endParaRPr kumimoji="0" lang="zh-TW" altLang="en-US"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9" name="箭號: 向下 20">
              <a:extLst>
                <a:ext uri="{FF2B5EF4-FFF2-40B4-BE49-F238E27FC236}">
                  <a16:creationId xmlns:a16="http://schemas.microsoft.com/office/drawing/2014/main" id="{1E71A24D-8063-4377-B299-3BE82EA58993}"/>
                </a:ext>
              </a:extLst>
            </p:cNvPr>
            <p:cNvSpPr/>
            <p:nvPr/>
          </p:nvSpPr>
          <p:spPr>
            <a:xfrm rot="16200000">
              <a:off x="5620103" y="1382365"/>
              <a:ext cx="374650" cy="57150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3385CF7B-120C-4FD6-93A2-32777B38C773}"/>
                </a:ext>
              </a:extLst>
            </p:cNvPr>
            <p:cNvSpPr txBox="1"/>
            <p:nvPr/>
          </p:nvSpPr>
          <p:spPr>
            <a:xfrm>
              <a:off x="1012820" y="1118064"/>
              <a:ext cx="1470274" cy="107721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XRD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pattern</a:t>
              </a:r>
              <a:endParaRPr kumimoji="0" lang="zh-TW" altLang="en-US"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grpSp>
      <p:sp>
        <p:nvSpPr>
          <p:cNvPr id="14" name="投影片編號版面配置區 1">
            <a:extLst>
              <a:ext uri="{FF2B5EF4-FFF2-40B4-BE49-F238E27FC236}">
                <a16:creationId xmlns:a16="http://schemas.microsoft.com/office/drawing/2014/main" id="{679DA1BE-64A2-4A87-9EC7-75BD33065785}"/>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311027A-FAC5-43A1-8DB9-3DE9B982FAA7}" type="slidenum">
              <a:rPr kumimoji="0" lang="zh-TW" altLang="en-US" sz="1400" b="0" i="0" u="none" strike="noStrike" kern="1200" cap="none" spc="0" normalizeH="0" baseline="0" noProof="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13" name="圖片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3661" y="2706254"/>
            <a:ext cx="3319421" cy="3567378"/>
          </a:xfrm>
          <a:prstGeom prst="rect">
            <a:avLst/>
          </a:prstGeom>
        </p:spPr>
      </p:pic>
      <p:grpSp>
        <p:nvGrpSpPr>
          <p:cNvPr id="20" name="群組 19"/>
          <p:cNvGrpSpPr/>
          <p:nvPr/>
        </p:nvGrpSpPr>
        <p:grpSpPr>
          <a:xfrm>
            <a:off x="4446472" y="2706254"/>
            <a:ext cx="3913637" cy="3540614"/>
            <a:chOff x="4446472" y="2706254"/>
            <a:chExt cx="3913637" cy="3540614"/>
          </a:xfrm>
        </p:grpSpPr>
        <p:sp>
          <p:nvSpPr>
            <p:cNvPr id="17" name="文字方塊 16">
              <a:extLst>
                <a:ext uri="{FF2B5EF4-FFF2-40B4-BE49-F238E27FC236}">
                  <a16:creationId xmlns:a16="http://schemas.microsoft.com/office/drawing/2014/main" id="{9D3D9E05-66E6-448F-8A5E-D21CA7BC2CEF}"/>
                </a:ext>
              </a:extLst>
            </p:cNvPr>
            <p:cNvSpPr txBox="1"/>
            <p:nvPr/>
          </p:nvSpPr>
          <p:spPr>
            <a:xfrm>
              <a:off x="4446472" y="3709443"/>
              <a:ext cx="1050288"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rPr>
                <a:t>Data</a:t>
              </a:r>
              <a:endParaRPr kumimoji="0" lang="zh-TW" altLang="en-US" sz="32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sp>
          <p:nvSpPr>
            <p:cNvPr id="18" name="箭號: 向下 20">
              <a:extLst>
                <a:ext uri="{FF2B5EF4-FFF2-40B4-BE49-F238E27FC236}">
                  <a16:creationId xmlns:a16="http://schemas.microsoft.com/office/drawing/2014/main" id="{1E71A24D-8063-4377-B299-3BE82EA58993}"/>
                </a:ext>
              </a:extLst>
            </p:cNvPr>
            <p:cNvSpPr/>
            <p:nvPr/>
          </p:nvSpPr>
          <p:spPr>
            <a:xfrm rot="16200000">
              <a:off x="4830119" y="4195794"/>
              <a:ext cx="374650" cy="571500"/>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pic>
          <p:nvPicPr>
            <p:cNvPr id="19" name="圖片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98352" y="2706254"/>
              <a:ext cx="2461757" cy="3540614"/>
            </a:xfrm>
            <a:prstGeom prst="rect">
              <a:avLst/>
            </a:prstGeom>
          </p:spPr>
        </p:pic>
      </p:grpSp>
    </p:spTree>
    <p:extLst>
      <p:ext uri="{BB962C8B-B14F-4D97-AF65-F5344CB8AC3E}">
        <p14:creationId xmlns:p14="http://schemas.microsoft.com/office/powerpoint/2010/main" val="5596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1">
            <a:extLst>
              <a:ext uri="{FF2B5EF4-FFF2-40B4-BE49-F238E27FC236}">
                <a16:creationId xmlns:a16="http://schemas.microsoft.com/office/drawing/2014/main" id="{F3C9C36F-B8C1-4332-B77A-2BAC950476B2}"/>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311027A-FAC5-43A1-8DB9-3DE9B982FAA7}" type="slidenum">
              <a:rPr kumimoji="0" lang="zh-TW" altLang="en-US" sz="1400" b="0" i="0" u="none" strike="noStrike" kern="1200" cap="none" spc="0" normalizeH="0" baseline="0" noProof="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zh-TW" altLang="en-US" sz="1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50" name="圖片 49">
            <a:extLst>
              <a:ext uri="{FF2B5EF4-FFF2-40B4-BE49-F238E27FC236}">
                <a16:creationId xmlns:a16="http://schemas.microsoft.com/office/drawing/2014/main" id="{09E80C85-ED85-490B-B3B7-C8E0990208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950" y="972736"/>
            <a:ext cx="7575522" cy="5321370"/>
          </a:xfrm>
          <a:prstGeom prst="rect">
            <a:avLst/>
          </a:prstGeom>
        </p:spPr>
      </p:pic>
      <p:sp>
        <p:nvSpPr>
          <p:cNvPr id="5" name="矩形 4">
            <a:extLst>
              <a:ext uri="{FF2B5EF4-FFF2-40B4-BE49-F238E27FC236}">
                <a16:creationId xmlns:a16="http://schemas.microsoft.com/office/drawing/2014/main" id="{9FFAF88D-FB7C-4088-9B03-D42EDE49D9A3}"/>
              </a:ext>
            </a:extLst>
          </p:cNvPr>
          <p:cNvSpPr/>
          <p:nvPr/>
        </p:nvSpPr>
        <p:spPr>
          <a:xfrm>
            <a:off x="274232" y="122914"/>
            <a:ext cx="5052986"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err="1">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Order_pred</a:t>
            </a:r>
            <a:r>
              <a:rPr kumimoji="0" lang="en-US" altLang="zh-TW" sz="2000" b="0" i="0" u="none" strike="noStrike" kern="1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err="1">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ver</a:t>
            </a:r>
            <a:r>
              <a:rPr kumimoji="0" lang="en-US" altLang="zh-TW" sz="2000" b="0" i="0" u="none" strike="noStrike" kern="100" cap="none" spc="0" normalizeH="0" baseline="0" noProof="0" dirty="0">
                <a:ln>
                  <a:noFill/>
                </a:ln>
                <a:solidFill>
                  <a:srgbClr val="FFC000"/>
                </a:solidFill>
                <a:effectLst/>
                <a:uLnTx/>
                <a:uFillTx/>
                <a:latin typeface="Arial" panose="020B0604020202020204" pitchFamily="34" charset="0"/>
                <a:ea typeface="Roboto" panose="02000000000000000000" pitchFamily="2" charset="0"/>
                <a:cs typeface="Arial" panose="020B0604020202020204" pitchFamily="34" charset="0"/>
              </a:rPr>
              <a:t> 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prstClr val="white"/>
                </a:solidFill>
                <a:effectLst/>
                <a:uLnTx/>
                <a:uFillTx/>
                <a:latin typeface="Arial" panose="020B0604020202020204" pitchFamily="34" charset="0"/>
                <a:ea typeface="Roboto" panose="02000000000000000000" pitchFamily="2" charset="0"/>
                <a:cs typeface="Arial" panose="020B0604020202020204" pitchFamily="34" charset="0"/>
              </a:rPr>
              <a:t>From XRD pattern predict Crystal Structure</a:t>
            </a:r>
          </a:p>
        </p:txBody>
      </p:sp>
    </p:spTree>
    <p:extLst>
      <p:ext uri="{BB962C8B-B14F-4D97-AF65-F5344CB8AC3E}">
        <p14:creationId xmlns:p14="http://schemas.microsoft.com/office/powerpoint/2010/main" val="114835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3530EFC-BC8B-4872-A527-F51CE31A0149}"/>
              </a:ext>
            </a:extLst>
          </p:cNvPr>
          <p:cNvSpPr txBox="1">
            <a:spLocks/>
          </p:cNvSpPr>
          <p:nvPr/>
        </p:nvSpPr>
        <p:spPr>
          <a:xfrm>
            <a:off x="203200" y="2698900"/>
            <a:ext cx="8737600" cy="14601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Thank You for Attention</a:t>
            </a:r>
            <a:br>
              <a:rPr kumimoji="0" lang="en-US" sz="4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br>
            <a:r>
              <a:rPr kumimoji="0" lang="en-US" sz="44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Any Question?</a:t>
            </a:r>
          </a:p>
        </p:txBody>
      </p:sp>
    </p:spTree>
    <p:extLst>
      <p:ext uri="{BB962C8B-B14F-4D97-AF65-F5344CB8AC3E}">
        <p14:creationId xmlns:p14="http://schemas.microsoft.com/office/powerpoint/2010/main" val="2915070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2980303"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Random Forest:</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Fundamental knowledge</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6</a:t>
            </a:fld>
            <a:endParaRPr lang="zh-TW" altLang="en-US" dirty="0"/>
          </a:p>
        </p:txBody>
      </p:sp>
      <p:pic>
        <p:nvPicPr>
          <p:cNvPr id="40" name="圖片 39">
            <a:extLst>
              <a:ext uri="{FF2B5EF4-FFF2-40B4-BE49-F238E27FC236}">
                <a16:creationId xmlns:a16="http://schemas.microsoft.com/office/drawing/2014/main" id="{01D579BF-D890-49C8-BB12-1B96938E8C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00" y="991078"/>
            <a:ext cx="7385050" cy="4913943"/>
          </a:xfrm>
          <a:prstGeom prst="rect">
            <a:avLst/>
          </a:prstGeom>
        </p:spPr>
      </p:pic>
    </p:spTree>
    <p:extLst>
      <p:ext uri="{BB962C8B-B14F-4D97-AF65-F5344CB8AC3E}">
        <p14:creationId xmlns:p14="http://schemas.microsoft.com/office/powerpoint/2010/main" val="901549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792606DC-7644-4858-8C65-51C77511156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77264" y="1415186"/>
            <a:ext cx="8008859" cy="4141064"/>
          </a:xfrm>
          <a:prstGeom prst="rect">
            <a:avLst/>
          </a:prstGeom>
        </p:spPr>
      </p:pic>
      <p:sp>
        <p:nvSpPr>
          <p:cNvPr id="2" name="矩形 1">
            <a:extLst>
              <a:ext uri="{FF2B5EF4-FFF2-40B4-BE49-F238E27FC236}">
                <a16:creationId xmlns:a16="http://schemas.microsoft.com/office/drawing/2014/main" id="{1155C413-2146-4EF7-87A4-6D96E40833C7}"/>
              </a:ext>
            </a:extLst>
          </p:cNvPr>
          <p:cNvSpPr/>
          <p:nvPr/>
        </p:nvSpPr>
        <p:spPr>
          <a:xfrm>
            <a:off x="311178" y="85968"/>
            <a:ext cx="3988849" cy="707886"/>
          </a:xfrm>
          <a:prstGeom prst="rect">
            <a:avLst/>
          </a:prstGeom>
        </p:spPr>
        <p:txBody>
          <a:bodyPr wrap="none">
            <a:spAutoFit/>
          </a:bodyPr>
          <a:lstStyle/>
          <a:p>
            <a:pPr lvl="0" defTabSz="914400">
              <a:defRPr/>
            </a:pP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Support Vector Regression, SVR:</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Fundamental knowledge</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7</a:t>
            </a:fld>
            <a:endParaRPr lang="zh-TW" altLang="en-US" dirty="0"/>
          </a:p>
        </p:txBody>
      </p:sp>
      <p:sp>
        <p:nvSpPr>
          <p:cNvPr id="11" name="文字方塊 10">
            <a:extLst>
              <a:ext uri="{FF2B5EF4-FFF2-40B4-BE49-F238E27FC236}">
                <a16:creationId xmlns:a16="http://schemas.microsoft.com/office/drawing/2014/main" id="{0A55BC18-09BC-4AF1-8AFF-DD6E0C7D05D4}"/>
              </a:ext>
            </a:extLst>
          </p:cNvPr>
          <p:cNvSpPr txBox="1"/>
          <p:nvPr/>
        </p:nvSpPr>
        <p:spPr>
          <a:xfrm>
            <a:off x="3404868" y="5796860"/>
            <a:ext cx="2324419" cy="307777"/>
          </a:xfrm>
          <a:prstGeom prst="rect">
            <a:avLst/>
          </a:prstGeom>
          <a:noFill/>
        </p:spPr>
        <p:txBody>
          <a:bodyPr wrap="none" rtlCol="0">
            <a:spAutoFit/>
          </a:bodyPr>
          <a:lstStyle/>
          <a:p>
            <a:pPr algn="ctr"/>
            <a:r>
              <a:rPr lang="en-US" altLang="zh-TW" sz="1400" dirty="0">
                <a:solidFill>
                  <a:srgbClr val="0000FF"/>
                </a:solidFill>
                <a:latin typeface="Arial" panose="020B0604020202020204" pitchFamily="34" charset="0"/>
                <a:cs typeface="Arial" panose="020B0604020202020204" pitchFamily="34" charset="0"/>
              </a:rPr>
              <a:t>Support Vector Regression</a:t>
            </a:r>
            <a:endParaRPr lang="zh-TW" altLang="en-US" sz="14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1527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55C413-2146-4EF7-87A4-6D96E40833C7}"/>
              </a:ext>
            </a:extLst>
          </p:cNvPr>
          <p:cNvSpPr/>
          <p:nvPr/>
        </p:nvSpPr>
        <p:spPr>
          <a:xfrm>
            <a:off x="311178" y="85968"/>
            <a:ext cx="3430747" cy="707886"/>
          </a:xfrm>
          <a:prstGeom prst="rect">
            <a:avLst/>
          </a:prstGeom>
        </p:spPr>
        <p:txBody>
          <a:bodyPr wrap="none">
            <a:spAutoFit/>
          </a:bodyPr>
          <a:lstStyle/>
          <a:p>
            <a:pPr lvl="0" defTabSz="914400">
              <a:defRPr/>
            </a:pPr>
            <a:r>
              <a:rPr lang="en-US" altLang="zh-TW" sz="2000" kern="100" dirty="0" err="1">
                <a:solidFill>
                  <a:srgbClr val="0000FF"/>
                </a:solidFill>
                <a:latin typeface="Arial" panose="020B0604020202020204" pitchFamily="34" charset="0"/>
                <a:ea typeface="Roboto" panose="02000000000000000000" pitchFamily="2" charset="0"/>
                <a:cs typeface="Arial" panose="020B0604020202020204" pitchFamily="34" charset="0"/>
              </a:rPr>
              <a:t>MuLtilayer</a:t>
            </a:r>
            <a:r>
              <a:rPr lang="en-US" altLang="zh-TW" sz="2000" kern="100" dirty="0">
                <a:solidFill>
                  <a:srgbClr val="0000FF"/>
                </a:solidFill>
                <a:latin typeface="Arial" panose="020B0604020202020204" pitchFamily="34" charset="0"/>
                <a:ea typeface="Roboto" panose="02000000000000000000" pitchFamily="2" charset="0"/>
                <a:cs typeface="Arial" panose="020B0604020202020204" pitchFamily="34" charset="0"/>
              </a:rPr>
              <a:t> Perceptron, MLP:</a:t>
            </a:r>
          </a:p>
          <a:p>
            <a:pPr lvl="0" defTabSz="914400">
              <a:defRPr/>
            </a:pPr>
            <a:r>
              <a:rPr lang="en-US" altLang="zh-TW" sz="2000" kern="100" dirty="0">
                <a:latin typeface="Arial" panose="020B0604020202020204" pitchFamily="34" charset="0"/>
                <a:ea typeface="Roboto" panose="02000000000000000000" pitchFamily="2" charset="0"/>
                <a:cs typeface="Arial" panose="020B0604020202020204" pitchFamily="34" charset="0"/>
              </a:rPr>
              <a:t>Fundamental knowledge</a:t>
            </a:r>
          </a:p>
        </p:txBody>
      </p:sp>
      <p:sp>
        <p:nvSpPr>
          <p:cNvPr id="6" name="投影片編號版面配置區 1">
            <a:extLst>
              <a:ext uri="{FF2B5EF4-FFF2-40B4-BE49-F238E27FC236}">
                <a16:creationId xmlns:a16="http://schemas.microsoft.com/office/drawing/2014/main" id="{33887F48-C197-439E-ADD2-D69D583212CD}"/>
              </a:ext>
            </a:extLst>
          </p:cNvPr>
          <p:cNvSpPr txBox="1">
            <a:spLocks/>
          </p:cNvSpPr>
          <p:nvPr/>
        </p:nvSpPr>
        <p:spPr>
          <a:xfrm>
            <a:off x="7086600" y="6583404"/>
            <a:ext cx="2057400" cy="365125"/>
          </a:xfrm>
          <a:prstGeom prst="rect">
            <a:avLst/>
          </a:prstGeom>
        </p:spPr>
        <p:txBody>
          <a:bodyPr/>
          <a:lstStyle>
            <a:defPPr>
              <a:defRPr lang="en-US"/>
            </a:defPPr>
            <a:lvl1pPr algn="r">
              <a:defRPr sz="1400">
                <a:solidFill>
                  <a:schemeClr val="tx1">
                    <a:lumMod val="95000"/>
                    <a:lumOff val="5000"/>
                  </a:schemeClr>
                </a:solidFill>
                <a:latin typeface="Arial" panose="020B0604020202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1027A-FAC5-43A1-8DB9-3DE9B982FAA7}" type="slidenum">
              <a:rPr lang="zh-TW" altLang="en-US"/>
              <a:pPr/>
              <a:t>8</a:t>
            </a:fld>
            <a:endParaRPr lang="zh-TW" altLang="en-US" dirty="0"/>
          </a:p>
        </p:txBody>
      </p:sp>
      <p:pic>
        <p:nvPicPr>
          <p:cNvPr id="8" name="圖片 7" descr="一張含有 畫畫 的圖片&#10;&#10;自動產生的描述">
            <a:extLst>
              <a:ext uri="{FF2B5EF4-FFF2-40B4-BE49-F238E27FC236}">
                <a16:creationId xmlns:a16="http://schemas.microsoft.com/office/drawing/2014/main" id="{79C4B617-059A-4733-8B56-0DF2F3F59F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728" y="901896"/>
            <a:ext cx="2266922" cy="2164126"/>
          </a:xfrm>
          <a:prstGeom prst="rect">
            <a:avLst/>
          </a:prstGeom>
        </p:spPr>
      </p:pic>
      <p:pic>
        <p:nvPicPr>
          <p:cNvPr id="10" name="圖片 9">
            <a:extLst>
              <a:ext uri="{FF2B5EF4-FFF2-40B4-BE49-F238E27FC236}">
                <a16:creationId xmlns:a16="http://schemas.microsoft.com/office/drawing/2014/main" id="{EBDDF0EB-27D8-428F-918F-7B4E554E22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750" y="3484799"/>
            <a:ext cx="2833480" cy="3079555"/>
          </a:xfrm>
          <a:prstGeom prst="rect">
            <a:avLst/>
          </a:prstGeom>
        </p:spPr>
      </p:pic>
      <p:grpSp>
        <p:nvGrpSpPr>
          <p:cNvPr id="17" name="群組 16">
            <a:extLst>
              <a:ext uri="{FF2B5EF4-FFF2-40B4-BE49-F238E27FC236}">
                <a16:creationId xmlns:a16="http://schemas.microsoft.com/office/drawing/2014/main" id="{7967FE36-1CEA-48A4-A64A-AE624D1C68FB}"/>
              </a:ext>
            </a:extLst>
          </p:cNvPr>
          <p:cNvGrpSpPr/>
          <p:nvPr/>
        </p:nvGrpSpPr>
        <p:grpSpPr>
          <a:xfrm>
            <a:off x="3875917" y="2189337"/>
            <a:ext cx="4651411" cy="2998583"/>
            <a:chOff x="3945767" y="2189337"/>
            <a:chExt cx="4651411" cy="2998583"/>
          </a:xfrm>
        </p:grpSpPr>
        <p:grpSp>
          <p:nvGrpSpPr>
            <p:cNvPr id="13" name="群組 12">
              <a:extLst>
                <a:ext uri="{FF2B5EF4-FFF2-40B4-BE49-F238E27FC236}">
                  <a16:creationId xmlns:a16="http://schemas.microsoft.com/office/drawing/2014/main" id="{A543FEC0-3B1F-4E3C-83B3-B163D39E4617}"/>
                </a:ext>
              </a:extLst>
            </p:cNvPr>
            <p:cNvGrpSpPr/>
            <p:nvPr/>
          </p:nvGrpSpPr>
          <p:grpSpPr>
            <a:xfrm>
              <a:off x="4222766" y="2189337"/>
              <a:ext cx="4102072" cy="2998583"/>
              <a:chOff x="3867178" y="2004557"/>
              <a:chExt cx="4102072" cy="2998583"/>
            </a:xfrm>
          </p:grpSpPr>
          <p:pic>
            <p:nvPicPr>
              <p:cNvPr id="5" name="圖片 4">
                <a:extLst>
                  <a:ext uri="{FF2B5EF4-FFF2-40B4-BE49-F238E27FC236}">
                    <a16:creationId xmlns:a16="http://schemas.microsoft.com/office/drawing/2014/main" id="{4B648DDA-EDBD-42EA-AEDB-9EFA9BDB975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67178" y="2004557"/>
                <a:ext cx="4025872" cy="2998583"/>
              </a:xfrm>
              <a:prstGeom prst="rect">
                <a:avLst/>
              </a:prstGeom>
            </p:spPr>
          </p:pic>
          <p:cxnSp>
            <p:nvCxnSpPr>
              <p:cNvPr id="12" name="直線單箭頭接點 11">
                <a:extLst>
                  <a:ext uri="{FF2B5EF4-FFF2-40B4-BE49-F238E27FC236}">
                    <a16:creationId xmlns:a16="http://schemas.microsoft.com/office/drawing/2014/main" id="{3CFAE912-1F9A-4634-903F-15986820D3FB}"/>
                  </a:ext>
                </a:extLst>
              </p:cNvPr>
              <p:cNvCxnSpPr/>
              <p:nvPr/>
            </p:nvCxnSpPr>
            <p:spPr>
              <a:xfrm>
                <a:off x="7607300" y="3503849"/>
                <a:ext cx="361950"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4" name="文字方塊 13">
              <a:extLst>
                <a:ext uri="{FF2B5EF4-FFF2-40B4-BE49-F238E27FC236}">
                  <a16:creationId xmlns:a16="http://schemas.microsoft.com/office/drawing/2014/main" id="{D5996D1F-F59F-42F0-83B0-A135E19F84AF}"/>
                </a:ext>
              </a:extLst>
            </p:cNvPr>
            <p:cNvSpPr txBox="1"/>
            <p:nvPr/>
          </p:nvSpPr>
          <p:spPr>
            <a:xfrm rot="16200000">
              <a:off x="3577557" y="3550128"/>
              <a:ext cx="1013419" cy="276999"/>
            </a:xfrm>
            <a:prstGeom prst="rect">
              <a:avLst/>
            </a:prstGeom>
            <a:noFill/>
          </p:spPr>
          <p:txBody>
            <a:bodyPr wrap="none" rtlCol="0">
              <a:spAutoFit/>
            </a:bodyPr>
            <a:lstStyle/>
            <a:p>
              <a:r>
                <a:rPr lang="en-US" altLang="zh-TW" sz="1200" dirty="0">
                  <a:latin typeface="Arial" panose="020B0604020202020204" pitchFamily="34" charset="0"/>
                  <a:cs typeface="Arial" panose="020B0604020202020204" pitchFamily="34" charset="0"/>
                </a:rPr>
                <a:t>Features (x)</a:t>
              </a:r>
              <a:endParaRPr lang="zh-TW" altLang="en-US" sz="1200" dirty="0">
                <a:latin typeface="Arial" panose="020B0604020202020204" pitchFamily="34" charset="0"/>
                <a:cs typeface="Arial" panose="020B0604020202020204" pitchFamily="34" charset="0"/>
              </a:endParaRPr>
            </a:p>
          </p:txBody>
        </p:sp>
        <p:sp>
          <p:nvSpPr>
            <p:cNvPr id="16" name="文字方塊 15">
              <a:extLst>
                <a:ext uri="{FF2B5EF4-FFF2-40B4-BE49-F238E27FC236}">
                  <a16:creationId xmlns:a16="http://schemas.microsoft.com/office/drawing/2014/main" id="{759B42BB-6877-49E9-83C5-27538641B6A2}"/>
                </a:ext>
              </a:extLst>
            </p:cNvPr>
            <p:cNvSpPr txBox="1"/>
            <p:nvPr/>
          </p:nvSpPr>
          <p:spPr>
            <a:xfrm>
              <a:off x="8301904" y="3518377"/>
              <a:ext cx="295274" cy="276999"/>
            </a:xfrm>
            <a:prstGeom prst="rect">
              <a:avLst/>
            </a:prstGeom>
            <a:noFill/>
          </p:spPr>
          <p:txBody>
            <a:bodyPr wrap="none" rtlCol="0">
              <a:spAutoFit/>
            </a:bodyPr>
            <a:lstStyle/>
            <a:p>
              <a:pPr algn="ctr"/>
              <a:r>
                <a:rPr lang="en-US" altLang="zh-TW" sz="1200" dirty="0">
                  <a:latin typeface="Arial" panose="020B0604020202020204" pitchFamily="34" charset="0"/>
                  <a:cs typeface="Arial" panose="020B0604020202020204" pitchFamily="34" charset="0"/>
                </a:rPr>
                <a:t>y’</a:t>
              </a:r>
              <a:endParaRPr lang="zh-TW" altLang="en-US" sz="1200" dirty="0">
                <a:latin typeface="Arial" panose="020B0604020202020204" pitchFamily="34" charset="0"/>
                <a:cs typeface="Arial" panose="020B0604020202020204" pitchFamily="34" charset="0"/>
              </a:endParaRPr>
            </a:p>
          </p:txBody>
        </p:sp>
      </p:grpSp>
      <p:sp>
        <p:nvSpPr>
          <p:cNvPr id="18" name="文字方塊 17">
            <a:extLst>
              <a:ext uri="{FF2B5EF4-FFF2-40B4-BE49-F238E27FC236}">
                <a16:creationId xmlns:a16="http://schemas.microsoft.com/office/drawing/2014/main" id="{DCCA3AEE-BD43-42CE-A89E-9BF003183100}"/>
              </a:ext>
            </a:extLst>
          </p:cNvPr>
          <p:cNvSpPr txBox="1"/>
          <p:nvPr/>
        </p:nvSpPr>
        <p:spPr>
          <a:xfrm>
            <a:off x="1712305" y="2912133"/>
            <a:ext cx="1556836" cy="307777"/>
          </a:xfrm>
          <a:prstGeom prst="rect">
            <a:avLst/>
          </a:prstGeom>
          <a:noFill/>
        </p:spPr>
        <p:txBody>
          <a:bodyPr wrap="none" rtlCol="0">
            <a:spAutoFit/>
          </a:bodyPr>
          <a:lstStyle/>
          <a:p>
            <a:r>
              <a:rPr lang="en-US" altLang="zh-TW" sz="1400" dirty="0">
                <a:solidFill>
                  <a:srgbClr val="0000FF"/>
                </a:solidFill>
                <a:latin typeface="Arial" panose="020B0604020202020204" pitchFamily="34" charset="0"/>
                <a:cs typeface="Arial" panose="020B0604020202020204" pitchFamily="34" charset="0"/>
              </a:rPr>
              <a:t>single perceptron</a:t>
            </a:r>
            <a:endParaRPr lang="zh-TW" altLang="en-US" sz="1400" dirty="0">
              <a:solidFill>
                <a:srgbClr val="0000FF"/>
              </a:solidFill>
              <a:latin typeface="Arial" panose="020B0604020202020204" pitchFamily="34" charset="0"/>
              <a:cs typeface="Arial" panose="020B0604020202020204" pitchFamily="34" charset="0"/>
            </a:endParaRPr>
          </a:p>
        </p:txBody>
      </p:sp>
      <p:sp>
        <p:nvSpPr>
          <p:cNvPr id="20" name="文字方塊 19">
            <a:extLst>
              <a:ext uri="{FF2B5EF4-FFF2-40B4-BE49-F238E27FC236}">
                <a16:creationId xmlns:a16="http://schemas.microsoft.com/office/drawing/2014/main" id="{93E883C8-BC5A-4DF9-A83D-9062B87ABB1D}"/>
              </a:ext>
            </a:extLst>
          </p:cNvPr>
          <p:cNvSpPr txBox="1"/>
          <p:nvPr/>
        </p:nvSpPr>
        <p:spPr>
          <a:xfrm>
            <a:off x="1712305" y="6355355"/>
            <a:ext cx="1476686" cy="307777"/>
          </a:xfrm>
          <a:prstGeom prst="rect">
            <a:avLst/>
          </a:prstGeom>
          <a:noFill/>
        </p:spPr>
        <p:txBody>
          <a:bodyPr wrap="none" rtlCol="0">
            <a:spAutoFit/>
          </a:bodyPr>
          <a:lstStyle/>
          <a:p>
            <a:r>
              <a:rPr lang="en-US" altLang="zh-TW" sz="1400" dirty="0">
                <a:solidFill>
                  <a:srgbClr val="0000FF"/>
                </a:solidFill>
                <a:latin typeface="Arial" panose="020B0604020202020204" pitchFamily="34" charset="0"/>
                <a:cs typeface="Arial" panose="020B0604020202020204" pitchFamily="34" charset="0"/>
              </a:rPr>
              <a:t>layer perceptron</a:t>
            </a:r>
            <a:endParaRPr lang="zh-TW" altLang="en-US" sz="1400" dirty="0">
              <a:solidFill>
                <a:srgbClr val="0000FF"/>
              </a:solidFill>
              <a:latin typeface="Arial" panose="020B0604020202020204" pitchFamily="34" charset="0"/>
              <a:cs typeface="Arial" panose="020B0604020202020204" pitchFamily="34" charset="0"/>
            </a:endParaRPr>
          </a:p>
        </p:txBody>
      </p:sp>
      <p:sp>
        <p:nvSpPr>
          <p:cNvPr id="22" name="文字方塊 21">
            <a:extLst>
              <a:ext uri="{FF2B5EF4-FFF2-40B4-BE49-F238E27FC236}">
                <a16:creationId xmlns:a16="http://schemas.microsoft.com/office/drawing/2014/main" id="{6D2D87CD-24CF-47A4-B188-5F8FEDF6815C}"/>
              </a:ext>
            </a:extLst>
          </p:cNvPr>
          <p:cNvSpPr txBox="1"/>
          <p:nvPr/>
        </p:nvSpPr>
        <p:spPr>
          <a:xfrm>
            <a:off x="6524696" y="4934187"/>
            <a:ext cx="1854995" cy="307777"/>
          </a:xfrm>
          <a:prstGeom prst="rect">
            <a:avLst/>
          </a:prstGeom>
          <a:noFill/>
        </p:spPr>
        <p:txBody>
          <a:bodyPr wrap="none" rtlCol="0">
            <a:spAutoFit/>
          </a:bodyPr>
          <a:lstStyle/>
          <a:p>
            <a:r>
              <a:rPr lang="en-US" altLang="zh-TW" sz="1400" dirty="0">
                <a:solidFill>
                  <a:srgbClr val="0000FF"/>
                </a:solidFill>
                <a:latin typeface="Arial" panose="020B0604020202020204" pitchFamily="34" charset="0"/>
                <a:cs typeface="Arial" panose="020B0604020202020204" pitchFamily="34" charset="0"/>
              </a:rPr>
              <a:t>multilayer perceptron</a:t>
            </a:r>
            <a:endParaRPr lang="zh-TW" altLang="en-US" sz="1400" dirty="0">
              <a:solidFill>
                <a:srgbClr val="0000FF"/>
              </a:solidFill>
              <a:latin typeface="Arial" panose="020B0604020202020204" pitchFamily="34" charset="0"/>
              <a:cs typeface="Arial" panose="020B0604020202020204" pitchFamily="34" charset="0"/>
            </a:endParaRPr>
          </a:p>
        </p:txBody>
      </p:sp>
      <p:sp>
        <p:nvSpPr>
          <p:cNvPr id="25" name="文字方塊 24">
            <a:extLst>
              <a:ext uri="{FF2B5EF4-FFF2-40B4-BE49-F238E27FC236}">
                <a16:creationId xmlns:a16="http://schemas.microsoft.com/office/drawing/2014/main" id="{F36CDAC5-6ED6-4728-9C5B-6EFAD7C07349}"/>
              </a:ext>
            </a:extLst>
          </p:cNvPr>
          <p:cNvSpPr txBox="1"/>
          <p:nvPr/>
        </p:nvSpPr>
        <p:spPr>
          <a:xfrm>
            <a:off x="8248886" y="4211321"/>
            <a:ext cx="261610" cy="276999"/>
          </a:xfrm>
          <a:prstGeom prst="rect">
            <a:avLst/>
          </a:prstGeom>
          <a:noFill/>
        </p:spPr>
        <p:txBody>
          <a:bodyPr wrap="square" rtlCol="0">
            <a:spAutoFit/>
          </a:bodyPr>
          <a:lstStyle/>
          <a:p>
            <a:pPr algn="ctr"/>
            <a:r>
              <a:rPr lang="en-US" altLang="zh-TW" sz="1200" dirty="0">
                <a:latin typeface="Arial" panose="020B0604020202020204" pitchFamily="34" charset="0"/>
                <a:cs typeface="Arial" panose="020B0604020202020204" pitchFamily="34" charset="0"/>
              </a:rPr>
              <a:t>y</a:t>
            </a:r>
            <a:endParaRPr lang="zh-TW" altLang="en-US" sz="1200" dirty="0">
              <a:latin typeface="Arial" panose="020B0604020202020204" pitchFamily="34" charset="0"/>
              <a:cs typeface="Arial" panose="020B0604020202020204" pitchFamily="34" charset="0"/>
            </a:endParaRPr>
          </a:p>
        </p:txBody>
      </p:sp>
      <p:cxnSp>
        <p:nvCxnSpPr>
          <p:cNvPr id="27" name="直線單箭頭接點 26">
            <a:extLst>
              <a:ext uri="{FF2B5EF4-FFF2-40B4-BE49-F238E27FC236}">
                <a16:creationId xmlns:a16="http://schemas.microsoft.com/office/drawing/2014/main" id="{1FF27D7E-81A1-4A4C-9E8E-7D6399202D69}"/>
              </a:ext>
            </a:extLst>
          </p:cNvPr>
          <p:cNvCxnSpPr>
            <a:cxnSpLocks/>
          </p:cNvCxnSpPr>
          <p:nvPr/>
        </p:nvCxnSpPr>
        <p:spPr>
          <a:xfrm>
            <a:off x="8379691" y="3820776"/>
            <a:ext cx="0" cy="41594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FF6B8BED-2DBD-4CBA-8046-2F4F0EFAC38D}"/>
              </a:ext>
            </a:extLst>
          </p:cNvPr>
          <p:cNvCxnSpPr/>
          <p:nvPr/>
        </p:nvCxnSpPr>
        <p:spPr>
          <a:xfrm flipH="1">
            <a:off x="6737350" y="4914525"/>
            <a:ext cx="9017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5DE0BDD9-EE96-4807-9703-E9ACFC9B0895}"/>
              </a:ext>
            </a:extLst>
          </p:cNvPr>
          <p:cNvCxnSpPr/>
          <p:nvPr/>
        </p:nvCxnSpPr>
        <p:spPr>
          <a:xfrm flipH="1">
            <a:off x="5629346" y="4901450"/>
            <a:ext cx="9017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AEBE6C18-D972-4BB2-975C-6D91A215CECB}"/>
              </a:ext>
            </a:extLst>
          </p:cNvPr>
          <p:cNvCxnSpPr/>
          <p:nvPr/>
        </p:nvCxnSpPr>
        <p:spPr>
          <a:xfrm flipH="1">
            <a:off x="4591050" y="4901450"/>
            <a:ext cx="9017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D3790A45-3632-40F6-AABB-557EDB0768D8}"/>
              </a:ext>
            </a:extLst>
          </p:cNvPr>
          <p:cNvSpPr txBox="1"/>
          <p:nvPr/>
        </p:nvSpPr>
        <p:spPr>
          <a:xfrm>
            <a:off x="5107814" y="4594048"/>
            <a:ext cx="1944763" cy="307777"/>
          </a:xfrm>
          <a:prstGeom prst="rect">
            <a:avLst/>
          </a:prstGeom>
          <a:noFill/>
        </p:spPr>
        <p:txBody>
          <a:bodyPr wrap="none" rtlCol="0">
            <a:spAutoFit/>
          </a:bodyPr>
          <a:lstStyle/>
          <a:p>
            <a:r>
              <a:rPr lang="en-US" altLang="zh-TW" sz="1400" dirty="0">
                <a:solidFill>
                  <a:srgbClr val="FF0000"/>
                </a:solidFill>
                <a:latin typeface="Arial" panose="020B0604020202020204" pitchFamily="34" charset="0"/>
                <a:cs typeface="Arial" panose="020B0604020202020204" pitchFamily="34" charset="0"/>
              </a:rPr>
              <a:t>backward propagation</a:t>
            </a:r>
            <a:endParaRPr lang="zh-TW" altLang="en-US" sz="1400" dirty="0">
              <a:solidFill>
                <a:srgbClr val="FF0000"/>
              </a:solidFill>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B600ABF9-004A-4D3B-BFD8-84860C203F7D}"/>
              </a:ext>
            </a:extLst>
          </p:cNvPr>
          <p:cNvSpPr/>
          <p:nvPr/>
        </p:nvSpPr>
        <p:spPr>
          <a:xfrm>
            <a:off x="615950" y="793854"/>
            <a:ext cx="2653191" cy="259069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6" name="矩形 35">
            <a:extLst>
              <a:ext uri="{FF2B5EF4-FFF2-40B4-BE49-F238E27FC236}">
                <a16:creationId xmlns:a16="http://schemas.microsoft.com/office/drawing/2014/main" id="{55D0D55D-E320-4913-9A23-766782353471}"/>
              </a:ext>
            </a:extLst>
          </p:cNvPr>
          <p:cNvSpPr/>
          <p:nvPr/>
        </p:nvSpPr>
        <p:spPr>
          <a:xfrm>
            <a:off x="373514" y="3452588"/>
            <a:ext cx="3042786" cy="325936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8" name="矩形 37">
            <a:extLst>
              <a:ext uri="{FF2B5EF4-FFF2-40B4-BE49-F238E27FC236}">
                <a16:creationId xmlns:a16="http://schemas.microsoft.com/office/drawing/2014/main" id="{04D0BBFD-C5FA-4A6D-97A7-5BFAC2CDBD53}"/>
              </a:ext>
            </a:extLst>
          </p:cNvPr>
          <p:cNvSpPr/>
          <p:nvPr/>
        </p:nvSpPr>
        <p:spPr>
          <a:xfrm>
            <a:off x="3731345" y="2003352"/>
            <a:ext cx="4904655" cy="325936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Tree>
    <p:extLst>
      <p:ext uri="{BB962C8B-B14F-4D97-AF65-F5344CB8AC3E}">
        <p14:creationId xmlns:p14="http://schemas.microsoft.com/office/powerpoint/2010/main" val="169759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50"/>
                                        <p:tgtEl>
                                          <p:spTgt spid="34"/>
                                        </p:tgtEl>
                                      </p:cBhvr>
                                    </p:animEffect>
                                  </p:childTnLst>
                                </p:cTn>
                              </p:par>
                              <p:par>
                                <p:cTn id="8" presetID="10" presetClass="exit" presetSubtype="0" fill="hold" grpId="1" nodeType="withEffect">
                                  <p:stCondLst>
                                    <p:cond delay="0"/>
                                  </p:stCondLst>
                                  <p:childTnLst>
                                    <p:animEffect transition="out" filter="fade">
                                      <p:cBhvr>
                                        <p:cTn id="9" dur="250"/>
                                        <p:tgtEl>
                                          <p:spTgt spid="36"/>
                                        </p:tgtEl>
                                      </p:cBhvr>
                                    </p:animEffect>
                                    <p:set>
                                      <p:cBhvr>
                                        <p:cTn id="10" dur="1" fill="hold">
                                          <p:stCondLst>
                                            <p:cond delay="249"/>
                                          </p:stCondLst>
                                        </p:cTn>
                                        <p:tgtEl>
                                          <p:spTgt spid="3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par>
                                <p:cTn id="16" presetID="10" presetClass="exit" presetSubtype="0" fill="hold" grpId="0" nodeType="withEffect">
                                  <p:stCondLst>
                                    <p:cond delay="0"/>
                                  </p:stCondLst>
                                  <p:childTnLst>
                                    <p:animEffect transition="out" filter="fade">
                                      <p:cBhvr>
                                        <p:cTn id="17" dur="250"/>
                                        <p:tgtEl>
                                          <p:spTgt spid="38"/>
                                        </p:tgtEl>
                                      </p:cBhvr>
                                    </p:animEffect>
                                    <p:set>
                                      <p:cBhvr>
                                        <p:cTn id="18" dur="1" fill="hold">
                                          <p:stCondLst>
                                            <p:cond delay="24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6" grpId="1"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6831F16-7E09-4380-8E0B-4BCAEA87603E}"/>
              </a:ext>
            </a:extLst>
          </p:cNvPr>
          <p:cNvSpPr/>
          <p:nvPr/>
        </p:nvSpPr>
        <p:spPr>
          <a:xfrm>
            <a:off x="887507" y="2475339"/>
            <a:ext cx="4783620" cy="304800"/>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3" name="矩形 2">
            <a:extLst>
              <a:ext uri="{FF2B5EF4-FFF2-40B4-BE49-F238E27FC236}">
                <a16:creationId xmlns:a16="http://schemas.microsoft.com/office/drawing/2014/main" id="{F82ECB90-354C-4D81-B37B-D6C01F926BB7}"/>
              </a:ext>
            </a:extLst>
          </p:cNvPr>
          <p:cNvSpPr/>
          <p:nvPr/>
        </p:nvSpPr>
        <p:spPr>
          <a:xfrm>
            <a:off x="311178" y="238368"/>
            <a:ext cx="99738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00" cap="none" spc="0" normalizeH="0" baseline="0" noProof="0" dirty="0">
                <a:ln>
                  <a:noFill/>
                </a:ln>
                <a:solidFill>
                  <a:srgbClr val="0000FF"/>
                </a:solidFill>
                <a:effectLst/>
                <a:uLnTx/>
                <a:uFillTx/>
                <a:latin typeface="Arial" panose="020B0604020202020204" pitchFamily="34" charset="0"/>
                <a:ea typeface="Roboto" panose="02000000000000000000" pitchFamily="2" charset="0"/>
                <a:cs typeface="Arial" panose="020B0604020202020204" pitchFamily="34" charset="0"/>
              </a:rPr>
              <a:t>Outline</a:t>
            </a:r>
          </a:p>
        </p:txBody>
      </p:sp>
      <p:sp>
        <p:nvSpPr>
          <p:cNvPr id="7" name="矩形 6">
            <a:extLst>
              <a:ext uri="{FF2B5EF4-FFF2-40B4-BE49-F238E27FC236}">
                <a16:creationId xmlns:a16="http://schemas.microsoft.com/office/drawing/2014/main" id="{F8F4113E-1078-4AC4-A3B2-E2ECDBEE73E5}"/>
              </a:ext>
            </a:extLst>
          </p:cNvPr>
          <p:cNvSpPr/>
          <p:nvPr/>
        </p:nvSpPr>
        <p:spPr>
          <a:xfrm>
            <a:off x="887507" y="1009799"/>
            <a:ext cx="7178040" cy="4305730"/>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Problem description</a:t>
            </a:r>
            <a:r>
              <a:rPr kumimoji="0" lang="zh-TW" altLang="en-US"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&amp;</a:t>
            </a:r>
            <a:r>
              <a:rPr kumimoji="0" lang="zh-TW" altLang="en-US"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 </a:t>
            </a: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Data distribution</a:t>
            </a:r>
          </a:p>
          <a:p>
            <a:pPr marL="285750" indent="-285750" defTabSz="914400">
              <a:lnSpc>
                <a:spcPct val="200000"/>
              </a:lnSpc>
              <a:buFont typeface="Arial" panose="020B0604020202020204" pitchFamily="34" charset="0"/>
              <a:buChar char="•"/>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ML models</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Workflow and architecture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Model tuning</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rPr>
              <a:t>Results</a:t>
            </a:r>
          </a:p>
          <a:p>
            <a:pPr marL="285750" indent="-285750" defTabSz="914400">
              <a:lnSpc>
                <a:spcPct val="200000"/>
              </a:lnSpc>
              <a:buFont typeface="Arial" panose="020B0604020202020204" pitchFamily="34" charset="0"/>
              <a:buChar char="•"/>
              <a:defRPr/>
            </a:pPr>
            <a:r>
              <a:rPr lang="en-US" altLang="zh-TW" sz="2000" kern="100" dirty="0">
                <a:solidFill>
                  <a:prstClr val="black"/>
                </a:solidFill>
                <a:latin typeface="Arial" panose="020B0604020202020204" pitchFamily="34" charset="0"/>
                <a:ea typeface="Roboto" panose="02000000000000000000" pitchFamily="2" charset="0"/>
                <a:cs typeface="Arial" panose="020B0604020202020204" pitchFamily="34" charset="0"/>
              </a:rPr>
              <a:t>Final Project Sketch</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US" altLang="zh-TW" sz="2000" b="0" i="0" u="none" strike="noStrike" kern="100" cap="none" spc="0" normalizeH="0" baseline="0" noProof="0" dirty="0">
              <a:ln>
                <a:noFill/>
              </a:ln>
              <a:solidFill>
                <a:prstClr val="black"/>
              </a:solidFill>
              <a:effectLst/>
              <a:uLnTx/>
              <a:uFillTx/>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290512509"/>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4064</TotalTime>
  <Words>2811</Words>
  <Application>Microsoft Office PowerPoint</Application>
  <PresentationFormat>如螢幕大小 (4:3)</PresentationFormat>
  <Paragraphs>575</Paragraphs>
  <Slides>52</Slides>
  <Notes>23</Notes>
  <HiddenSlides>0</HiddenSlides>
  <MMClips>0</MMClips>
  <ScaleCrop>false</ScaleCrop>
  <HeadingPairs>
    <vt:vector size="8" baseType="variant">
      <vt:variant>
        <vt:lpstr>使用字型</vt:lpstr>
      </vt:variant>
      <vt:variant>
        <vt:i4>3</vt:i4>
      </vt:variant>
      <vt:variant>
        <vt:lpstr>佈景主題</vt:lpstr>
      </vt:variant>
      <vt:variant>
        <vt:i4>2</vt:i4>
      </vt:variant>
      <vt:variant>
        <vt:lpstr>內嵌 OLE 伺服程式</vt:lpstr>
      </vt:variant>
      <vt:variant>
        <vt:i4>1</vt:i4>
      </vt:variant>
      <vt:variant>
        <vt:lpstr>投影片標題</vt:lpstr>
      </vt:variant>
      <vt:variant>
        <vt:i4>52</vt:i4>
      </vt:variant>
    </vt:vector>
  </HeadingPairs>
  <TitlesOfParts>
    <vt:vector size="58" baseType="lpstr">
      <vt:lpstr>微軟正黑體</vt:lpstr>
      <vt:lpstr>Arial</vt:lpstr>
      <vt:lpstr>Wingdings</vt:lpstr>
      <vt:lpstr>Office 佈景主題</vt:lpstr>
      <vt:lpstr>1_Office 佈景主題</vt:lpstr>
      <vt:lpstr>Equation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董丞哲</dc:creator>
  <cp:lastModifiedBy>丞哲 董</cp:lastModifiedBy>
  <cp:revision>223</cp:revision>
  <dcterms:created xsi:type="dcterms:W3CDTF">2020-04-16T01:24:33Z</dcterms:created>
  <dcterms:modified xsi:type="dcterms:W3CDTF">2020-05-26T05:43:46Z</dcterms:modified>
</cp:coreProperties>
</file>